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Lst>
  <p:notesMasterIdLst>
    <p:notesMasterId r:id="rId28"/>
  </p:notesMasterIdLst>
  <p:handoutMasterIdLst>
    <p:handoutMasterId r:id="rId29"/>
  </p:handoutMasterIdLst>
  <p:sldIdLst>
    <p:sldId id="1607" r:id="rId2"/>
    <p:sldId id="1618" r:id="rId3"/>
    <p:sldId id="1651" r:id="rId4"/>
    <p:sldId id="1608" r:id="rId5"/>
    <p:sldId id="1639" r:id="rId6"/>
    <p:sldId id="1640" r:id="rId7"/>
    <p:sldId id="1603" r:id="rId8"/>
    <p:sldId id="1610" r:id="rId9"/>
    <p:sldId id="1611" r:id="rId10"/>
    <p:sldId id="1602" r:id="rId11"/>
    <p:sldId id="1598" r:id="rId12"/>
    <p:sldId id="1600" r:id="rId13"/>
    <p:sldId id="1601" r:id="rId14"/>
    <p:sldId id="1649" r:id="rId15"/>
    <p:sldId id="1652" r:id="rId16"/>
    <p:sldId id="1646" r:id="rId17"/>
    <p:sldId id="1647" r:id="rId18"/>
    <p:sldId id="1653" r:id="rId19"/>
    <p:sldId id="1654" r:id="rId20"/>
    <p:sldId id="1657" r:id="rId21"/>
    <p:sldId id="1658" r:id="rId22"/>
    <p:sldId id="1655" r:id="rId23"/>
    <p:sldId id="1656" r:id="rId24"/>
    <p:sldId id="1644" r:id="rId25"/>
    <p:sldId id="1661" r:id="rId26"/>
    <p:sldId id="1650" r:id="rId27"/>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672" userDrawn="1">
          <p15:clr>
            <a:srgbClr val="A4A3A4"/>
          </p15:clr>
        </p15:guide>
        <p15:guide id="2"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Wood" initials="" lastIdx="23" clrIdx="0"/>
  <p:cmAuthor id="1" name="Martyn Clark" initials="MC"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B34"/>
    <a:srgbClr val="015966"/>
    <a:srgbClr val="507A2A"/>
    <a:srgbClr val="4F65D9"/>
    <a:srgbClr val="990033"/>
    <a:srgbClr val="7BB256"/>
    <a:srgbClr val="894343"/>
    <a:srgbClr val="E4E5F2"/>
    <a:srgbClr val="FF0000"/>
    <a:srgbClr val="2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14" autoAdjust="0"/>
    <p:restoredTop sz="89542" autoAdjust="0"/>
  </p:normalViewPr>
  <p:slideViewPr>
    <p:cSldViewPr snapToGrid="0">
      <p:cViewPr>
        <p:scale>
          <a:sx n="84" d="100"/>
          <a:sy n="84" d="100"/>
        </p:scale>
        <p:origin x="1528" y="600"/>
      </p:cViewPr>
      <p:guideLst>
        <p:guide orient="horz" pos="672"/>
        <p:guide pos="216"/>
      </p:guideLst>
    </p:cSldViewPr>
  </p:slideViewPr>
  <p:outlineViewPr>
    <p:cViewPr>
      <p:scale>
        <a:sx n="33" d="100"/>
        <a:sy n="33" d="100"/>
      </p:scale>
      <p:origin x="0" y="-37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85" d="100"/>
        <a:sy n="85"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9" Type="http://schemas.openxmlformats.org/officeDocument/2006/relationships/slide" Target="slides/slide9.xml"/><Relationship Id="rId20" Type="http://schemas.openxmlformats.org/officeDocument/2006/relationships/slide" Target="slides/slide20.xml"/><Relationship Id="rId21" Type="http://schemas.openxmlformats.org/officeDocument/2006/relationships/slide" Target="slides/slide21.xml"/><Relationship Id="rId22" Type="http://schemas.openxmlformats.org/officeDocument/2006/relationships/slide" Target="slides/slide22.xml"/><Relationship Id="rId23" Type="http://schemas.openxmlformats.org/officeDocument/2006/relationships/slide" Target="slides/slide23.xml"/><Relationship Id="rId24" Type="http://schemas.openxmlformats.org/officeDocument/2006/relationships/slide" Target="slides/slide24.xml"/><Relationship Id="rId25" Type="http://schemas.openxmlformats.org/officeDocument/2006/relationships/slide" Target="slides/slide26.xml"/><Relationship Id="rId10" Type="http://schemas.openxmlformats.org/officeDocument/2006/relationships/slide" Target="slides/slide10.xml"/><Relationship Id="rId11" Type="http://schemas.openxmlformats.org/officeDocument/2006/relationships/slide" Target="slides/slide11.xml"/><Relationship Id="rId12" Type="http://schemas.openxmlformats.org/officeDocument/2006/relationships/slide" Target="slides/slide12.xml"/><Relationship Id="rId13" Type="http://schemas.openxmlformats.org/officeDocument/2006/relationships/slide" Target="slides/slide13.xml"/><Relationship Id="rId14" Type="http://schemas.openxmlformats.org/officeDocument/2006/relationships/slide" Target="slides/slide14.xml"/><Relationship Id="rId15" Type="http://schemas.openxmlformats.org/officeDocument/2006/relationships/slide" Target="slides/slide15.xml"/><Relationship Id="rId16" Type="http://schemas.openxmlformats.org/officeDocument/2006/relationships/slide" Target="slides/slide16.xml"/><Relationship Id="rId17" Type="http://schemas.openxmlformats.org/officeDocument/2006/relationships/slide" Target="slides/slide17.xml"/><Relationship Id="rId18" Type="http://schemas.openxmlformats.org/officeDocument/2006/relationships/slide" Target="slides/slide18.xml"/><Relationship Id="rId19" Type="http://schemas.openxmlformats.org/officeDocument/2006/relationships/slide" Target="slides/slide19.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7.xml"/><Relationship Id="rId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59" name="Rectangle 3"/>
          <p:cNvSpPr>
            <a:spLocks noGrp="1" noChangeArrowheads="1"/>
          </p:cNvSpPr>
          <p:nvPr>
            <p:ph type="dt" sz="quarter" idx="1"/>
          </p:nvPr>
        </p:nvSpPr>
        <p:spPr bwMode="auto">
          <a:xfrm>
            <a:off x="395605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lgn="r">
              <a:defRPr sz="1200">
                <a:latin typeface="Arial" pitchFamily="34" charset="0"/>
                <a:ea typeface="+mn-ea"/>
                <a:cs typeface="+mn-cs"/>
              </a:defRPr>
            </a:lvl1pPr>
          </a:lstStyle>
          <a:p>
            <a:pPr>
              <a:defRPr/>
            </a:pPr>
            <a:endParaRPr lang="en-GB"/>
          </a:p>
        </p:txBody>
      </p:sp>
      <p:sp>
        <p:nvSpPr>
          <p:cNvPr id="301060" name="Rectangle 4"/>
          <p:cNvSpPr>
            <a:spLocks noGrp="1" noChangeArrowheads="1"/>
          </p:cNvSpPr>
          <p:nvPr>
            <p:ph type="ftr" sz="quarter" idx="2"/>
          </p:nvPr>
        </p:nvSpPr>
        <p:spPr bwMode="auto">
          <a:xfrm>
            <a:off x="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61" name="Rectangle 5"/>
          <p:cNvSpPr>
            <a:spLocks noGrp="1" noChangeArrowheads="1"/>
          </p:cNvSpPr>
          <p:nvPr>
            <p:ph type="sldNum" sz="quarter" idx="3"/>
          </p:nvPr>
        </p:nvSpPr>
        <p:spPr bwMode="auto">
          <a:xfrm>
            <a:off x="395605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lgn="r">
              <a:defRPr sz="1200"/>
            </a:lvl1pPr>
          </a:lstStyle>
          <a:p>
            <a:fld id="{C6FFE952-C905-5641-9AE3-C312A2669A50}" type="slidenum">
              <a:rPr lang="en-GB"/>
              <a:pPr/>
              <a:t>‹#›</a:t>
            </a:fld>
            <a:endParaRPr lang="en-GB"/>
          </a:p>
        </p:txBody>
      </p:sp>
    </p:spTree>
    <p:extLst>
      <p:ext uri="{BB962C8B-B14F-4D97-AF65-F5344CB8AC3E}">
        <p14:creationId xmlns:p14="http://schemas.microsoft.com/office/powerpoint/2010/main" val="557703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algn="r" defTabSz="929760">
              <a:defRPr sz="1300">
                <a:latin typeface="Arial" pitchFamily="34" charset="0"/>
                <a:ea typeface="+mn-ea"/>
                <a:cs typeface="+mn-cs"/>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algn="r" defTabSz="928688">
              <a:defRPr sz="1300"/>
            </a:lvl1pPr>
          </a:lstStyle>
          <a:p>
            <a:fld id="{6DF41EAE-E37C-B341-86F0-94D1B2C85E25}" type="slidenum">
              <a:rPr lang="en-US"/>
              <a:pPr/>
              <a:t>‹#›</a:t>
            </a:fld>
            <a:endParaRPr lang="en-US"/>
          </a:p>
        </p:txBody>
      </p:sp>
    </p:spTree>
    <p:extLst>
      <p:ext uri="{BB962C8B-B14F-4D97-AF65-F5344CB8AC3E}">
        <p14:creationId xmlns:p14="http://schemas.microsoft.com/office/powerpoint/2010/main" val="1739634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http://</a:t>
            </a:r>
            <a:r>
              <a:rPr lang="en-US" sz="1000" dirty="0" err="1" smtClean="0"/>
              <a:t>cloudmind.info</a:t>
            </a:r>
            <a:r>
              <a:rPr lang="en-US" sz="1000" dirty="0" smtClean="0"/>
              <a:t>/amazing-bridges-of-the-world/</a:t>
            </a:r>
          </a:p>
          <a:p>
            <a:r>
              <a:rPr lang="en-US" sz="1000" dirty="0" smtClean="0"/>
              <a:t>http://</a:t>
            </a:r>
            <a:r>
              <a:rPr lang="en-US" sz="1000" dirty="0" err="1" smtClean="0"/>
              <a:t>www.mlive.com</a:t>
            </a:r>
            <a:r>
              <a:rPr lang="en-US" sz="1000" dirty="0" smtClean="0"/>
              <a:t>/outdoors/</a:t>
            </a:r>
            <a:r>
              <a:rPr lang="en-US" sz="1000" dirty="0" err="1" smtClean="0"/>
              <a:t>index.ssf</a:t>
            </a:r>
            <a:r>
              <a:rPr lang="en-US" sz="1000" dirty="0" smtClean="0"/>
              <a:t>/2010/07/</a:t>
            </a:r>
            <a:r>
              <a:rPr lang="en-US" sz="1000" dirty="0" err="1" smtClean="0"/>
              <a:t>grand_river_expedition_to_find.html</a:t>
            </a:r>
            <a:endParaRPr lang="en-US" sz="1000" dirty="0" smtClean="0"/>
          </a:p>
          <a:p>
            <a:r>
              <a:rPr lang="en-US" sz="1000" b="1" kern="1200" dirty="0" smtClean="0">
                <a:solidFill>
                  <a:schemeClr val="tx1"/>
                </a:solidFill>
                <a:latin typeface="Arial" pitchFamily="34" charset="0"/>
                <a:ea typeface="ＭＳ Ｐゴシック" charset="0"/>
                <a:cs typeface="+mn-cs"/>
              </a:rPr>
              <a:t>HELIX BRIDGE, MARINA BAY AREA, SINGAPORE</a:t>
            </a:r>
            <a:endParaRPr lang="en-US" sz="1000" dirty="0" smtClean="0"/>
          </a:p>
          <a:p>
            <a:endParaRPr lang="en-US" sz="1000" baseline="0" dirty="0" smtClean="0"/>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131830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10</a:t>
            </a:fld>
            <a:endParaRPr lang="en-US"/>
          </a:p>
        </p:txBody>
      </p:sp>
    </p:spTree>
    <p:extLst>
      <p:ext uri="{BB962C8B-B14F-4D97-AF65-F5344CB8AC3E}">
        <p14:creationId xmlns:p14="http://schemas.microsoft.com/office/powerpoint/2010/main" val="104794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11</a:t>
            </a:fld>
            <a:endParaRPr lang="en-US"/>
          </a:p>
        </p:txBody>
      </p:sp>
    </p:spTree>
    <p:extLst>
      <p:ext uri="{BB962C8B-B14F-4D97-AF65-F5344CB8AC3E}">
        <p14:creationId xmlns:p14="http://schemas.microsoft.com/office/powerpoint/2010/main" val="1679835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12</a:t>
            </a:fld>
            <a:endParaRPr lang="en-US"/>
          </a:p>
        </p:txBody>
      </p:sp>
    </p:spTree>
    <p:extLst>
      <p:ext uri="{BB962C8B-B14F-4D97-AF65-F5344CB8AC3E}">
        <p14:creationId xmlns:p14="http://schemas.microsoft.com/office/powerpoint/2010/main" val="319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14</a:t>
            </a:fld>
            <a:endParaRPr lang="en-US"/>
          </a:p>
        </p:txBody>
      </p:sp>
    </p:spTree>
    <p:extLst>
      <p:ext uri="{BB962C8B-B14F-4D97-AF65-F5344CB8AC3E}">
        <p14:creationId xmlns:p14="http://schemas.microsoft.com/office/powerpoint/2010/main" val="45780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ea typeface="Calibri" charset="0"/>
                <a:cs typeface="Calibri" charset="0"/>
              </a:rPr>
              <a:t>slide from last project update meeting </a:t>
            </a:r>
          </a:p>
          <a:p>
            <a:endParaRPr lang="en-US" dirty="0" smtClean="0"/>
          </a:p>
          <a:p>
            <a:r>
              <a:rPr lang="en-US" dirty="0" smtClean="0"/>
              <a:t>What</a:t>
            </a:r>
            <a:r>
              <a:rPr lang="en-US" baseline="0" dirty="0" smtClean="0"/>
              <a:t> does a bridged gap look like?</a:t>
            </a:r>
          </a:p>
          <a:p>
            <a:endParaRPr lang="en-US" baseline="0" dirty="0" smtClean="0"/>
          </a:p>
          <a:p>
            <a:r>
              <a:rPr lang="en-US" baseline="0" dirty="0" smtClean="0"/>
              <a:t>Illustrate progress in these various all of the areas</a:t>
            </a: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15</a:t>
            </a:fld>
            <a:endParaRPr lang="en-US"/>
          </a:p>
        </p:txBody>
      </p:sp>
    </p:spTree>
    <p:extLst>
      <p:ext uri="{BB962C8B-B14F-4D97-AF65-F5344CB8AC3E}">
        <p14:creationId xmlns:p14="http://schemas.microsoft.com/office/powerpoint/2010/main" val="152781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will also be helpful for fellow</a:t>
            </a:r>
            <a:r>
              <a:rPr lang="en-US" baseline="0" dirty="0" smtClean="0"/>
              <a:t> researchers. </a:t>
            </a:r>
          </a:p>
          <a:p>
            <a:r>
              <a:rPr lang="en-US" baseline="0" dirty="0" smtClean="0"/>
              <a:t>A format/framework where we can illustrate some of the conversations yesterday for the management audience. </a:t>
            </a:r>
          </a:p>
        </p:txBody>
      </p:sp>
      <p:sp>
        <p:nvSpPr>
          <p:cNvPr id="4" name="Slide Number Placeholder 3"/>
          <p:cNvSpPr>
            <a:spLocks noGrp="1"/>
          </p:cNvSpPr>
          <p:nvPr>
            <p:ph type="sldNum" sz="quarter" idx="10"/>
          </p:nvPr>
        </p:nvSpPr>
        <p:spPr/>
        <p:txBody>
          <a:bodyPr/>
          <a:lstStyle/>
          <a:p>
            <a:fld id="{6DF41EAE-E37C-B341-86F0-94D1B2C85E25}" type="slidenum">
              <a:rPr lang="en-US" smtClean="0"/>
              <a:pPr/>
              <a:t>16</a:t>
            </a:fld>
            <a:endParaRPr lang="en-US"/>
          </a:p>
        </p:txBody>
      </p:sp>
    </p:spTree>
    <p:extLst>
      <p:ext uri="{BB962C8B-B14F-4D97-AF65-F5344CB8AC3E}">
        <p14:creationId xmlns:p14="http://schemas.microsoft.com/office/powerpoint/2010/main" val="736533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AB8B02-6D78-C942-A10E-A6398C355527}" type="slidenum">
              <a:rPr lang="en-US" smtClean="0"/>
              <a:t>17</a:t>
            </a:fld>
            <a:endParaRPr lang="en-US"/>
          </a:p>
        </p:txBody>
      </p:sp>
    </p:spTree>
    <p:extLst>
      <p:ext uri="{BB962C8B-B14F-4D97-AF65-F5344CB8AC3E}">
        <p14:creationId xmlns:p14="http://schemas.microsoft.com/office/powerpoint/2010/main" val="147307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Caveats:</a:t>
            </a:r>
          </a:p>
          <a:p>
            <a:r>
              <a:rPr lang="en-US" sz="1000" kern="1200" dirty="0" smtClean="0">
                <a:solidFill>
                  <a:schemeClr val="tx1"/>
                </a:solidFill>
                <a:latin typeface="Arial" pitchFamily="34" charset="0"/>
                <a:ea typeface="ＭＳ Ｐゴシック" charset="0"/>
                <a:cs typeface="+mn-cs"/>
              </a:rPr>
              <a:t>2016 uses Fall Meeting schedule as its search engine. </a:t>
            </a:r>
          </a:p>
          <a:p>
            <a:endParaRPr lang="en-US" sz="1000" kern="1200" dirty="0" smtClean="0">
              <a:solidFill>
                <a:schemeClr val="tx1"/>
              </a:solidFill>
              <a:latin typeface="Arial" pitchFamily="34" charset="0"/>
              <a:ea typeface="ＭＳ Ｐゴシック" charset="0"/>
              <a:cs typeface="+mn-cs"/>
            </a:endParaRPr>
          </a:p>
          <a:p>
            <a:r>
              <a:rPr lang="en-US" sz="1000" kern="1200" dirty="0" smtClean="0">
                <a:solidFill>
                  <a:schemeClr val="tx1"/>
                </a:solidFill>
                <a:latin typeface="Arial" pitchFamily="34" charset="0"/>
                <a:ea typeface="ＭＳ Ｐゴシック" charset="0"/>
                <a:cs typeface="+mn-cs"/>
              </a:rPr>
              <a:t>Several terms did not work well with search algorithm and were not included (decision maker, co-development).  Other terms were searched for only in the Public Affairs section (co-production, co-design, co-creation).  Conservative estimate.</a:t>
            </a:r>
          </a:p>
          <a:p>
            <a:endParaRPr lang="en-US" sz="1000" kern="1200" dirty="0" smtClean="0">
              <a:solidFill>
                <a:schemeClr val="tx1"/>
              </a:solidFill>
              <a:latin typeface="Arial" pitchFamily="34" charset="0"/>
              <a:ea typeface="ＭＳ Ｐゴシック" charset="0"/>
              <a:cs typeface="+mn-cs"/>
            </a:endParaRPr>
          </a:p>
          <a:p>
            <a:r>
              <a:rPr lang="en-US" sz="1000" kern="1200" dirty="0" smtClean="0">
                <a:solidFill>
                  <a:schemeClr val="tx1"/>
                </a:solidFill>
                <a:latin typeface="Arial" pitchFamily="34" charset="0"/>
                <a:ea typeface="ＭＳ Ｐゴシック" charset="0"/>
                <a:cs typeface="+mn-cs"/>
              </a:rPr>
              <a:t>Stakeholder notably bigger, possibly a search engine difference, will re-evaluate once abstracts moved</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24</a:t>
            </a:fld>
            <a:endParaRPr lang="en-US"/>
          </a:p>
        </p:txBody>
      </p:sp>
    </p:spTree>
    <p:extLst>
      <p:ext uri="{BB962C8B-B14F-4D97-AF65-F5344CB8AC3E}">
        <p14:creationId xmlns:p14="http://schemas.microsoft.com/office/powerpoint/2010/main" val="37159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a:t>
            </a:r>
            <a:r>
              <a:rPr lang="en-US" baseline="0" dirty="0" smtClean="0"/>
              <a:t>  </a:t>
            </a:r>
            <a:r>
              <a:rPr lang="en-US" dirty="0" smtClean="0"/>
              <a:t>What</a:t>
            </a:r>
            <a:r>
              <a:rPr lang="en-US" baseline="0" dirty="0" smtClean="0"/>
              <a:t> does a bridged gap look like?</a:t>
            </a:r>
          </a:p>
        </p:txBody>
      </p:sp>
      <p:sp>
        <p:nvSpPr>
          <p:cNvPr id="4" name="Slide Number Placeholder 3"/>
          <p:cNvSpPr>
            <a:spLocks noGrp="1"/>
          </p:cNvSpPr>
          <p:nvPr>
            <p:ph type="sldNum" sz="quarter" idx="10"/>
          </p:nvPr>
        </p:nvSpPr>
        <p:spPr/>
        <p:txBody>
          <a:bodyPr/>
          <a:lstStyle/>
          <a:p>
            <a:fld id="{6DF41EAE-E37C-B341-86F0-94D1B2C85E25}" type="slidenum">
              <a:rPr lang="en-US" smtClean="0"/>
              <a:pPr/>
              <a:t>2</a:t>
            </a:fld>
            <a:endParaRPr lang="en-US"/>
          </a:p>
        </p:txBody>
      </p:sp>
    </p:spTree>
    <p:extLst>
      <p:ext uri="{BB962C8B-B14F-4D97-AF65-F5344CB8AC3E}">
        <p14:creationId xmlns:p14="http://schemas.microsoft.com/office/powerpoint/2010/main" val="11003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3</a:t>
            </a:fld>
            <a:endParaRPr lang="en-US"/>
          </a:p>
        </p:txBody>
      </p:sp>
    </p:spTree>
    <p:extLst>
      <p:ext uri="{BB962C8B-B14F-4D97-AF65-F5344CB8AC3E}">
        <p14:creationId xmlns:p14="http://schemas.microsoft.com/office/powerpoint/2010/main" val="163010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a:t>
            </a:r>
            <a:r>
              <a:rPr lang="en-US" baseline="0" dirty="0" smtClean="0"/>
              <a:t> UNCERTAINTY</a:t>
            </a:r>
          </a:p>
          <a:p>
            <a:r>
              <a:rPr lang="en-US" baseline="0" dirty="0" smtClean="0"/>
              <a:t>Consider model diversity, model fidelity, and model sensitivity. </a:t>
            </a:r>
            <a:endParaRPr lang="en-US" dirty="0" smtClean="0"/>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4</a:t>
            </a:fld>
            <a:endParaRPr lang="en-US"/>
          </a:p>
        </p:txBody>
      </p:sp>
    </p:spTree>
    <p:extLst>
      <p:ext uri="{BB962C8B-B14F-4D97-AF65-F5344CB8AC3E}">
        <p14:creationId xmlns:p14="http://schemas.microsoft.com/office/powerpoint/2010/main" val="30180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5</a:t>
            </a:fld>
            <a:endParaRPr lang="en-US"/>
          </a:p>
        </p:txBody>
      </p:sp>
    </p:spTree>
    <p:extLst>
      <p:ext uri="{BB962C8B-B14F-4D97-AF65-F5344CB8AC3E}">
        <p14:creationId xmlns:p14="http://schemas.microsoft.com/office/powerpoint/2010/main" val="62962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short explanation is the bars are averages across each method. Each plot has all 80 runs, just averaged differently - e.g., the two RCP bars are averages of 40 simulations.  </a:t>
            </a:r>
            <a:r>
              <a:rPr lang="en-US" smtClean="0"/>
              <a:t>The figure on the right is the distributions of those groupings.</a:t>
            </a:r>
            <a:endParaRPr lang="en-US" dirty="0" smtClean="0"/>
          </a:p>
        </p:txBody>
      </p:sp>
      <p:sp>
        <p:nvSpPr>
          <p:cNvPr id="4" name="Slide Number Placeholder 3"/>
          <p:cNvSpPr>
            <a:spLocks noGrp="1"/>
          </p:cNvSpPr>
          <p:nvPr>
            <p:ph type="sldNum" sz="quarter" idx="10"/>
          </p:nvPr>
        </p:nvSpPr>
        <p:spPr/>
        <p:txBody>
          <a:bodyPr/>
          <a:lstStyle/>
          <a:p>
            <a:fld id="{6DF41EAE-E37C-B341-86F0-94D1B2C85E25}" type="slidenum">
              <a:rPr lang="en-US" smtClean="0"/>
              <a:pPr/>
              <a:t>6</a:t>
            </a:fld>
            <a:endParaRPr lang="en-US"/>
          </a:p>
        </p:txBody>
      </p:sp>
    </p:spTree>
    <p:extLst>
      <p:ext uri="{BB962C8B-B14F-4D97-AF65-F5344CB8AC3E}">
        <p14:creationId xmlns:p14="http://schemas.microsoft.com/office/powerpoint/2010/main" val="115138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Another question:  Can there be adequate coverage of uncertainty simultaneously at multiple (or all) locations?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With what confidence can we select storylines that reflect the range/min/max/average without running all the models?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a:t>
            </a:fld>
            <a:endParaRPr lang="en-US"/>
          </a:p>
        </p:txBody>
      </p:sp>
    </p:spTree>
    <p:extLst>
      <p:ext uri="{BB962C8B-B14F-4D97-AF65-F5344CB8AC3E}">
        <p14:creationId xmlns:p14="http://schemas.microsoft.com/office/powerpoint/2010/main" val="185111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Can there be adequate coverage of uncertainty simultaneously at multiple (or all) locations?</a:t>
            </a:r>
          </a:p>
          <a:p>
            <a:endParaRPr lang="en-US" dirty="0" smtClean="0"/>
          </a:p>
          <a:p>
            <a:r>
              <a:rPr lang="en-US" dirty="0" smtClean="0"/>
              <a:t>Leverages Andy’s work</a:t>
            </a:r>
          </a:p>
        </p:txBody>
      </p:sp>
      <p:sp>
        <p:nvSpPr>
          <p:cNvPr id="4" name="Slide Number Placeholder 3"/>
          <p:cNvSpPr>
            <a:spLocks noGrp="1"/>
          </p:cNvSpPr>
          <p:nvPr>
            <p:ph type="sldNum" sz="quarter" idx="10"/>
          </p:nvPr>
        </p:nvSpPr>
        <p:spPr/>
        <p:txBody>
          <a:bodyPr/>
          <a:lstStyle/>
          <a:p>
            <a:fld id="{6DF41EAE-E37C-B341-86F0-94D1B2C85E25}" type="slidenum">
              <a:rPr lang="en-US" smtClean="0"/>
              <a:pPr/>
              <a:t>8</a:t>
            </a:fld>
            <a:endParaRPr lang="en-US"/>
          </a:p>
        </p:txBody>
      </p:sp>
    </p:spTree>
    <p:extLst>
      <p:ext uri="{BB962C8B-B14F-4D97-AF65-F5344CB8AC3E}">
        <p14:creationId xmlns:p14="http://schemas.microsoft.com/office/powerpoint/2010/main" val="200106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00" kern="1200" dirty="0" smtClean="0">
                <a:solidFill>
                  <a:schemeClr val="tx1"/>
                </a:solidFill>
                <a:latin typeface="Arial" pitchFamily="34" charset="0"/>
                <a:ea typeface="ＭＳ Ｐゴシック" charset="0"/>
                <a:cs typeface="+mn-cs"/>
              </a:rPr>
              <a:t>Are there ways to enhance this? (low-flow years example)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000" kern="1200" dirty="0" smtClean="0">
                <a:solidFill>
                  <a:schemeClr val="tx1"/>
                </a:solidFill>
                <a:latin typeface="Arial" pitchFamily="34" charset="0"/>
                <a:ea typeface="ＭＳ Ｐゴシック" charset="0"/>
                <a:cs typeface="+mn-cs"/>
              </a:rPr>
              <a:t>(seeking objective algorithms)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000" kern="1200" dirty="0" smtClean="0">
              <a:solidFill>
                <a:schemeClr val="tx1"/>
              </a:solidFill>
              <a:latin typeface="Arial" pitchFamily="34"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pitchFamily="34" charset="0"/>
                <a:ea typeface="ＭＳ Ｐゴシック" charset="0"/>
                <a:cs typeface="+mn-cs"/>
              </a:rPr>
              <a:t>What measures quantify the most relevant climate impacts?</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9</a:t>
            </a:fld>
            <a:endParaRPr lang="en-US"/>
          </a:p>
        </p:txBody>
      </p:sp>
    </p:spTree>
    <p:extLst>
      <p:ext uri="{BB962C8B-B14F-4D97-AF65-F5344CB8AC3E}">
        <p14:creationId xmlns:p14="http://schemas.microsoft.com/office/powerpoint/2010/main" val="95262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17" name="Footer Placeholder 16"/>
          <p:cNvSpPr>
            <a:spLocks noGrp="1"/>
          </p:cNvSpPr>
          <p:nvPr>
            <p:ph type="ftr" sz="quarter" idx="11"/>
          </p:nvPr>
        </p:nvSpPr>
        <p:spPr>
          <a:xfrm>
            <a:off x="5410200" y="4205288"/>
            <a:ext cx="129540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29" name="Slide Number Placeholder 28"/>
          <p:cNvSpPr>
            <a:spLocks noGrp="1"/>
          </p:cNvSpPr>
          <p:nvPr>
            <p:ph type="sldNum" sz="quarter" idx="12"/>
          </p:nvPr>
        </p:nvSpPr>
        <p:spPr>
          <a:xfrm>
            <a:off x="8320088" y="1136"/>
            <a:ext cx="747712" cy="365760"/>
          </a:xfrm>
          <a:prstGeom prst="rect">
            <a:avLst/>
          </a:prstGeom>
        </p:spPr>
        <p:txBody>
          <a:bodyPr/>
          <a:lstStyle>
            <a:lvl1pPr algn="r">
              <a:defRPr sz="1800">
                <a:solidFill>
                  <a:schemeClr val="bg1"/>
                </a:solidFill>
              </a:defRPr>
            </a:lvl1pPr>
          </a:lstStyle>
          <a:p>
            <a:pPr fontAlgn="auto">
              <a:spcBef>
                <a:spcPts val="0"/>
              </a:spcBef>
              <a:spcAft>
                <a:spcPts val="0"/>
              </a:spcAft>
            </a:pPr>
            <a:fld id="{456D85D9-EC52-45BB-96C4-C85E5EA14E02}" type="slidenum">
              <a:rPr lang="en-US" smtClean="0">
                <a:solidFill>
                  <a:prstClr val="white"/>
                </a:solidFill>
                <a:latin typeface="Georgia"/>
                <a:ea typeface="+mn-ea"/>
                <a:cs typeface="+mn-cs"/>
              </a:rPr>
              <a:pPr fontAlgn="auto">
                <a:spcBef>
                  <a:spcPts val="0"/>
                </a:spcBef>
                <a:spcAft>
                  <a:spcPts val="0"/>
                </a:spcAft>
              </a:pPr>
              <a:t>‹#›</a:t>
            </a:fld>
            <a:endParaRPr lang="en-US">
              <a:solidFill>
                <a:prstClr val="white"/>
              </a:solidFill>
              <a:latin typeface="Georgia"/>
              <a:ea typeface="+mn-ea"/>
              <a:cs typeface="+mn-cs"/>
            </a:endParaRPr>
          </a:p>
        </p:txBody>
      </p:sp>
    </p:spTree>
    <p:extLst>
      <p:ext uri="{BB962C8B-B14F-4D97-AF65-F5344CB8AC3E}">
        <p14:creationId xmlns:p14="http://schemas.microsoft.com/office/powerpoint/2010/main" val="25568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71073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64322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3422478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6653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7778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a:xfrm>
            <a:off x="6586536" y="612648"/>
            <a:ext cx="957264" cy="457200"/>
          </a:xfrm>
          <a:prstGeom prst="rect">
            <a:avLst/>
          </a:prstGeom>
        </p:spPr>
        <p:txBody>
          <a:bodyPr rtlCol="0"/>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27" name="Slide Number Placeholder 26"/>
          <p:cNvSpPr>
            <a:spLocks noGrp="1"/>
          </p:cNvSpPr>
          <p:nvPr>
            <p:ph type="sldNum" sz="quarter" idx="11"/>
          </p:nvPr>
        </p:nvSpPr>
        <p:spPr>
          <a:xfrm>
            <a:off x="8174736" y="2272"/>
            <a:ext cx="762000" cy="365760"/>
          </a:xfrm>
          <a:prstGeom prst="rect">
            <a:avLst/>
          </a:prstGeom>
        </p:spPr>
        <p:txBody>
          <a:bodyPr rtlCol="0"/>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
        <p:nvSpPr>
          <p:cNvPr id="28" name="Footer Placeholder 27"/>
          <p:cNvSpPr>
            <a:spLocks noGrp="1"/>
          </p:cNvSpPr>
          <p:nvPr>
            <p:ph type="ftr" sz="quarter" idx="12"/>
          </p:nvPr>
        </p:nvSpPr>
        <p:spPr>
          <a:xfrm>
            <a:off x="5257800" y="612648"/>
            <a:ext cx="1325880" cy="457200"/>
          </a:xfrm>
          <a:prstGeom prst="rect">
            <a:avLst/>
          </a:prstGeom>
        </p:spPr>
        <p:txBody>
          <a:bodyPr rtlCol="0"/>
          <a:lstStyle/>
          <a:p>
            <a:pPr fontAlgn="auto">
              <a:spcBef>
                <a:spcPts val="0"/>
              </a:spcBef>
              <a:spcAft>
                <a:spcPts val="0"/>
              </a:spcAft>
            </a:pPr>
            <a:endParaRPr lang="en-US">
              <a:solidFill>
                <a:srgbClr val="438086"/>
              </a:solidFill>
              <a:latin typeface="Georgia"/>
              <a:ea typeface="+mn-ea"/>
              <a:cs typeface="+mn-cs"/>
            </a:endParaRPr>
          </a:p>
        </p:txBody>
      </p:sp>
    </p:spTree>
    <p:extLst>
      <p:ext uri="{BB962C8B-B14F-4D97-AF65-F5344CB8AC3E}">
        <p14:creationId xmlns:p14="http://schemas.microsoft.com/office/powerpoint/2010/main" val="370417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4" name="Footer Placeholder 3"/>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5" name="Slide Number Placeholder 4"/>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49640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3" name="Footer Placeholder 2"/>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4" name="Slide Number Placeholder 3"/>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079276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975532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1/20/17</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478939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22" name="Title Placeholder 21"/>
          <p:cNvSpPr>
            <a:spLocks noGrp="1"/>
          </p:cNvSpPr>
          <p:nvPr>
            <p:ph type="title"/>
          </p:nvPr>
        </p:nvSpPr>
        <p:spPr>
          <a:xfrm>
            <a:off x="0" y="0"/>
            <a:ext cx="9144000" cy="6858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20" name="Picture 19"/>
          <p:cNvPicPr>
            <a:picLocks noChangeAspect="1"/>
          </p:cNvPicPr>
          <p:nvPr userDrawn="1"/>
        </p:nvPicPr>
        <p:blipFill>
          <a:blip r:embed="rId13"/>
          <a:stretch>
            <a:fillRect/>
          </a:stretch>
        </p:blipFill>
        <p:spPr>
          <a:xfrm>
            <a:off x="8305800" y="112128"/>
            <a:ext cx="728441" cy="497472"/>
          </a:xfrm>
          <a:prstGeom prst="rect">
            <a:avLst/>
          </a:prstGeom>
        </p:spPr>
      </p:pic>
      <p:pic>
        <p:nvPicPr>
          <p:cNvPr id="21" name="Picture 20"/>
          <p:cNvPicPr>
            <a:picLocks/>
          </p:cNvPicPr>
          <p:nvPr userDrawn="1"/>
        </p:nvPicPr>
        <p:blipFill>
          <a:blip r:embed="rId14" cstate="screen">
            <a:extLst>
              <a:ext uri="{28A0092B-C50C-407E-A947-70E740481C1C}">
                <a14:useLocalDpi xmlns:a14="http://schemas.microsoft.com/office/drawing/2010/main"/>
              </a:ext>
            </a:extLst>
          </a:blip>
          <a:srcRect r="-961"/>
          <a:stretch>
            <a:fillRect/>
          </a:stretch>
        </p:blipFill>
        <p:spPr bwMode="auto">
          <a:xfrm>
            <a:off x="0" y="685800"/>
            <a:ext cx="9144000" cy="79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69040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l" rtl="0" eaLnBrk="1" latinLnBrk="0" hangingPunct="1">
        <a:spcBef>
          <a:spcPct val="0"/>
        </a:spcBef>
        <a:buNone/>
        <a:defRPr kumimoji="0" sz="36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hyperlink" Target="mailto:jvano@ucar.edu"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Title 1"/>
          <p:cNvSpPr txBox="1">
            <a:spLocks/>
          </p:cNvSpPr>
          <p:nvPr/>
        </p:nvSpPr>
        <p:spPr bwMode="auto">
          <a:xfrm>
            <a:off x="0" y="228600"/>
            <a:ext cx="9144000" cy="1828800"/>
          </a:xfrm>
          <a:prstGeom prst="rect">
            <a:avLst/>
          </a:prstGeom>
          <a:solidFill>
            <a:srgbClr val="015966"/>
          </a:solidFill>
          <a:ln>
            <a:solidFill>
              <a:srgbClr val="507A2A"/>
            </a:solidFill>
          </a:ln>
          <a:extLst>
            <a:ext uri="{91240B29-F687-4f45-9708-019B960494DF}">
              <a14:hiddenLine xmlns="" xmlns:a14="http://schemas.microsoft.com/office/drawing/2010/main"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sz="3600" b="1" dirty="0" smtClean="0">
                <a:latin typeface="Trebuchet MS" charset="0"/>
                <a:ea typeface="Trebuchet MS" charset="0"/>
                <a:cs typeface="Trebuchet MS" charset="0"/>
              </a:rPr>
              <a:t>Connecting research and operations: hydrologic storylines for water resource planning+</a:t>
            </a:r>
            <a:endParaRPr lang="en-US" sz="3200" dirty="0">
              <a:solidFill>
                <a:srgbClr val="004BA9"/>
              </a:solidFill>
              <a:latin typeface="Trebuchet MS" charset="0"/>
              <a:ea typeface="Trebuchet MS" charset="0"/>
              <a:cs typeface="Trebuchet MS" charset="0"/>
            </a:endParaRPr>
          </a:p>
        </p:txBody>
      </p:sp>
      <p:sp>
        <p:nvSpPr>
          <p:cNvPr id="73732" name="Title 4"/>
          <p:cNvSpPr txBox="1">
            <a:spLocks/>
          </p:cNvSpPr>
          <p:nvPr/>
        </p:nvSpPr>
        <p:spPr bwMode="auto">
          <a:xfrm>
            <a:off x="-19050" y="6019800"/>
            <a:ext cx="9144000" cy="101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eaLnBrk="1" hangingPunct="1"/>
            <a:r>
              <a:rPr lang="en-US" sz="1600" i="1" dirty="0" smtClean="0">
                <a:solidFill>
                  <a:schemeClr val="tx2"/>
                </a:solidFill>
                <a:latin typeface="Trebuchet MS" charset="0"/>
                <a:ea typeface="Trebuchet MS" charset="0"/>
                <a:cs typeface="Trebuchet MS" charset="0"/>
              </a:rPr>
              <a:t>NCAR Water System Retreat </a:t>
            </a:r>
          </a:p>
          <a:p>
            <a:pPr eaLnBrk="1" hangingPunct="1"/>
            <a:r>
              <a:rPr lang="en-US" sz="1600" b="1" i="1" dirty="0" smtClean="0">
                <a:solidFill>
                  <a:schemeClr val="tx2"/>
                </a:solidFill>
                <a:latin typeface="Trebuchet MS" charset="0"/>
                <a:ea typeface="Trebuchet MS" charset="0"/>
                <a:cs typeface="Trebuchet MS" charset="0"/>
              </a:rPr>
              <a:t>Boulder, Colorado, January 18, 2017</a:t>
            </a:r>
          </a:p>
        </p:txBody>
      </p:sp>
      <p:sp>
        <p:nvSpPr>
          <p:cNvPr id="73733" name="Subtitle 5"/>
          <p:cNvSpPr txBox="1">
            <a:spLocks/>
          </p:cNvSpPr>
          <p:nvPr/>
        </p:nvSpPr>
        <p:spPr bwMode="auto">
          <a:xfrm>
            <a:off x="856068" y="2188680"/>
            <a:ext cx="7454723"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Bef>
                <a:spcPts val="0"/>
              </a:spcBef>
              <a:spcAft>
                <a:spcPts val="1200"/>
              </a:spcAft>
            </a:pPr>
            <a:r>
              <a:rPr lang="en-US" sz="2000" dirty="0" smtClean="0">
                <a:solidFill>
                  <a:schemeClr val="tx2"/>
                </a:solidFill>
                <a:latin typeface="Trebuchet MS" charset="0"/>
                <a:ea typeface="Trebuchet MS" charset="0"/>
                <a:cs typeface="Trebuchet MS" charset="0"/>
              </a:rPr>
              <a:t>Julie </a:t>
            </a:r>
            <a:r>
              <a:rPr lang="en-US" sz="2000" dirty="0" err="1" smtClean="0">
                <a:solidFill>
                  <a:schemeClr val="tx2"/>
                </a:solidFill>
                <a:latin typeface="Trebuchet MS" charset="0"/>
                <a:ea typeface="Trebuchet MS" charset="0"/>
                <a:cs typeface="Trebuchet MS" charset="0"/>
              </a:rPr>
              <a:t>Vano</a:t>
            </a:r>
            <a:r>
              <a:rPr lang="en-US" sz="2000" dirty="0" smtClean="0">
                <a:solidFill>
                  <a:schemeClr val="tx2"/>
                </a:solidFill>
                <a:latin typeface="Trebuchet MS" charset="0"/>
                <a:ea typeface="Trebuchet MS" charset="0"/>
                <a:cs typeface="Trebuchet MS" charset="0"/>
              </a:rPr>
              <a:t>, Ethan </a:t>
            </a:r>
            <a:r>
              <a:rPr lang="en-US" sz="2000" dirty="0" err="1" smtClean="0">
                <a:solidFill>
                  <a:schemeClr val="tx2"/>
                </a:solidFill>
                <a:latin typeface="Trebuchet MS" charset="0"/>
                <a:ea typeface="Trebuchet MS" charset="0"/>
                <a:cs typeface="Trebuchet MS" charset="0"/>
              </a:rPr>
              <a:t>Gutmann</a:t>
            </a:r>
            <a:r>
              <a:rPr lang="en-US" sz="2000" dirty="0" smtClean="0">
                <a:solidFill>
                  <a:schemeClr val="tx2"/>
                </a:solidFill>
                <a:latin typeface="Trebuchet MS" charset="0"/>
                <a:ea typeface="Trebuchet MS" charset="0"/>
                <a:cs typeface="Trebuchet MS" charset="0"/>
              </a:rPr>
              <a:t>, </a:t>
            </a:r>
            <a:r>
              <a:rPr lang="en-US" sz="2000" dirty="0">
                <a:solidFill>
                  <a:schemeClr val="tx2"/>
                </a:solidFill>
                <a:latin typeface="Trebuchet MS" charset="0"/>
                <a:ea typeface="Trebuchet MS" charset="0"/>
                <a:cs typeface="Trebuchet MS" charset="0"/>
              </a:rPr>
              <a:t>Joe </a:t>
            </a:r>
            <a:r>
              <a:rPr lang="en-US" sz="2000" dirty="0" err="1" smtClean="0">
                <a:solidFill>
                  <a:schemeClr val="tx2"/>
                </a:solidFill>
                <a:latin typeface="Trebuchet MS" charset="0"/>
                <a:ea typeface="Trebuchet MS" charset="0"/>
                <a:cs typeface="Trebuchet MS" charset="0"/>
              </a:rPr>
              <a:t>Hamman</a:t>
            </a:r>
            <a:r>
              <a:rPr lang="en-US" sz="2000" dirty="0" smtClean="0">
                <a:solidFill>
                  <a:schemeClr val="tx2"/>
                </a:solidFill>
                <a:latin typeface="Trebuchet MS" charset="0"/>
                <a:ea typeface="Trebuchet MS" charset="0"/>
                <a:cs typeface="Trebuchet MS" charset="0"/>
              </a:rPr>
              <a:t>, Martyn Clark, Andy </a:t>
            </a:r>
            <a:r>
              <a:rPr lang="en-US" sz="2000" dirty="0">
                <a:solidFill>
                  <a:schemeClr val="tx2"/>
                </a:solidFill>
                <a:latin typeface="Trebuchet MS" charset="0"/>
                <a:ea typeface="Trebuchet MS" charset="0"/>
                <a:cs typeface="Trebuchet MS" charset="0"/>
              </a:rPr>
              <a:t>Wood, </a:t>
            </a:r>
            <a:r>
              <a:rPr lang="en-US" sz="2000" dirty="0" smtClean="0">
                <a:solidFill>
                  <a:schemeClr val="tx2"/>
                </a:solidFill>
                <a:latin typeface="Trebuchet MS" charset="0"/>
                <a:ea typeface="Trebuchet MS" charset="0"/>
                <a:cs typeface="Trebuchet MS" charset="0"/>
              </a:rPr>
              <a:t>Nans </a:t>
            </a:r>
            <a:r>
              <a:rPr lang="en-US" sz="2000" dirty="0" err="1" smtClean="0">
                <a:solidFill>
                  <a:schemeClr val="tx2"/>
                </a:solidFill>
                <a:latin typeface="Trebuchet MS" charset="0"/>
                <a:ea typeface="Trebuchet MS" charset="0"/>
                <a:cs typeface="Trebuchet MS" charset="0"/>
              </a:rPr>
              <a:t>Addor</a:t>
            </a:r>
            <a:r>
              <a:rPr lang="en-US" sz="2000" dirty="0" smtClean="0">
                <a:solidFill>
                  <a:schemeClr val="tx2"/>
                </a:solidFill>
                <a:latin typeface="Trebuchet MS" charset="0"/>
                <a:ea typeface="Trebuchet MS" charset="0"/>
                <a:cs typeface="Trebuchet MS" charset="0"/>
              </a:rPr>
              <a:t>, Andy Newman (NCAR)</a:t>
            </a:r>
          </a:p>
          <a:p>
            <a:pPr algn="ctr" eaLnBrk="1" hangingPunct="1">
              <a:spcBef>
                <a:spcPts val="0"/>
              </a:spcBef>
              <a:spcAft>
                <a:spcPts val="1200"/>
              </a:spcAft>
            </a:pPr>
            <a:r>
              <a:rPr lang="en-US" sz="2000" dirty="0" smtClean="0">
                <a:solidFill>
                  <a:schemeClr val="tx2"/>
                </a:solidFill>
                <a:latin typeface="Trebuchet MS" charset="0"/>
                <a:ea typeface="Trebuchet MS" charset="0"/>
                <a:cs typeface="Trebuchet MS" charset="0"/>
              </a:rPr>
              <a:t>Jeff Arnold (USACE)</a:t>
            </a:r>
          </a:p>
          <a:p>
            <a:pPr algn="ctr" eaLnBrk="1" hangingPunct="1">
              <a:spcBef>
                <a:spcPts val="0"/>
              </a:spcBef>
              <a:spcAft>
                <a:spcPts val="1200"/>
              </a:spcAft>
            </a:pPr>
            <a:r>
              <a:rPr lang="en-US" sz="2000" dirty="0" smtClean="0">
                <a:solidFill>
                  <a:schemeClr val="tx2"/>
                </a:solidFill>
                <a:latin typeface="Trebuchet MS" charset="0"/>
                <a:ea typeface="Trebuchet MS" charset="0"/>
                <a:cs typeface="Trebuchet MS" charset="0"/>
              </a:rPr>
              <a:t>Bart Nijssen, </a:t>
            </a:r>
            <a:r>
              <a:rPr lang="en-US" sz="2000" dirty="0" err="1" smtClean="0">
                <a:solidFill>
                  <a:schemeClr val="tx2"/>
                </a:solidFill>
                <a:latin typeface="Trebuchet MS" charset="0"/>
                <a:ea typeface="Trebuchet MS" charset="0"/>
                <a:cs typeface="Trebuchet MS" charset="0"/>
              </a:rPr>
              <a:t>Oriana</a:t>
            </a:r>
            <a:r>
              <a:rPr lang="en-US" sz="2000" dirty="0" smtClean="0">
                <a:solidFill>
                  <a:schemeClr val="tx2"/>
                </a:solidFill>
                <a:latin typeface="Trebuchet MS" charset="0"/>
                <a:ea typeface="Trebuchet MS" charset="0"/>
                <a:cs typeface="Trebuchet MS" charset="0"/>
              </a:rPr>
              <a:t> Chegwidden (University of Washington)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15755"/>
          <a:stretch/>
        </p:blipFill>
        <p:spPr>
          <a:xfrm>
            <a:off x="-93803" y="4072560"/>
            <a:ext cx="2490994" cy="192709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6806" t="3800" r="1"/>
          <a:stretch/>
        </p:blipFill>
        <p:spPr>
          <a:xfrm>
            <a:off x="2482047" y="4072560"/>
            <a:ext cx="2148550" cy="19293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6904" y="4059690"/>
            <a:ext cx="1577096" cy="1939968"/>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r="19283"/>
          <a:stretch/>
        </p:blipFill>
        <p:spPr>
          <a:xfrm>
            <a:off x="4711442" y="4072561"/>
            <a:ext cx="2776637" cy="1927098"/>
          </a:xfrm>
          <a:prstGeom prst="rect">
            <a:avLst/>
          </a:prstGeom>
        </p:spPr>
      </p:pic>
    </p:spTree>
    <p:extLst>
      <p:ext uri="{BB962C8B-B14F-4D97-AF65-F5344CB8AC3E}">
        <p14:creationId xmlns:p14="http://schemas.microsoft.com/office/powerpoint/2010/main" val="1348781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Reservation Diagrams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31" y="893904"/>
            <a:ext cx="6880501" cy="5018381"/>
          </a:xfrm>
          <a:prstGeom prst="rect">
            <a:avLst/>
          </a:prstGeom>
        </p:spPr>
      </p:pic>
      <p:sp>
        <p:nvSpPr>
          <p:cNvPr id="7" name="TextBox 6"/>
          <p:cNvSpPr txBox="1"/>
          <p:nvPr/>
        </p:nvSpPr>
        <p:spPr>
          <a:xfrm>
            <a:off x="87683" y="6056599"/>
            <a:ext cx="9056318" cy="646331"/>
          </a:xfrm>
          <a:prstGeom prst="rect">
            <a:avLst/>
          </a:prstGeom>
          <a:noFill/>
        </p:spPr>
        <p:txBody>
          <a:bodyPr wrap="square" rtlCol="0">
            <a:spAutoFit/>
          </a:bodyPr>
          <a:lstStyle/>
          <a:p>
            <a:r>
              <a:rPr lang="en-US" dirty="0" smtClean="0">
                <a:latin typeface="+mn-lt"/>
              </a:rPr>
              <a:t>Operation targets based on water supply forecasts from April to August.  Chart 11 referenced in 2015 Water Operations Plan.  We used it to categorize wet and dry years.</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852" b="55062"/>
          <a:stretch/>
        </p:blipFill>
        <p:spPr>
          <a:xfrm>
            <a:off x="8893478" y="5462853"/>
            <a:ext cx="3537749" cy="1240077"/>
          </a:xfrm>
          <a:prstGeom prst="rect">
            <a:avLst/>
          </a:prstGeom>
        </p:spPr>
      </p:pic>
    </p:spTree>
    <p:extLst>
      <p:ext uri="{BB962C8B-B14F-4D97-AF65-F5344CB8AC3E}">
        <p14:creationId xmlns:p14="http://schemas.microsoft.com/office/powerpoint/2010/main" val="154644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Specific measures for Libby (proposed)</a:t>
            </a:r>
            <a:endParaRPr lang="en-US" sz="3200" dirty="0"/>
          </a:p>
        </p:txBody>
      </p:sp>
      <p:sp>
        <p:nvSpPr>
          <p:cNvPr id="6" name="TextBox 5"/>
          <p:cNvSpPr txBox="1"/>
          <p:nvPr/>
        </p:nvSpPr>
        <p:spPr>
          <a:xfrm rot="16200000">
            <a:off x="1878463" y="4477613"/>
            <a:ext cx="879605" cy="369332"/>
          </a:xfrm>
          <a:prstGeom prst="rect">
            <a:avLst/>
          </a:prstGeom>
          <a:noFill/>
        </p:spPr>
        <p:txBody>
          <a:bodyPr wrap="square" rtlCol="0">
            <a:spAutoFit/>
          </a:bodyPr>
          <a:lstStyle/>
          <a:p>
            <a:r>
              <a:rPr lang="en-US" dirty="0" smtClean="0"/>
              <a:t>count</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500"/>
          <a:stretch/>
        </p:blipFill>
        <p:spPr>
          <a:xfrm>
            <a:off x="2626897" y="3166470"/>
            <a:ext cx="3860036" cy="2971800"/>
          </a:xfrm>
          <a:prstGeom prst="rect">
            <a:avLst/>
          </a:prstGeom>
        </p:spPr>
      </p:pic>
      <p:sp>
        <p:nvSpPr>
          <p:cNvPr id="8" name="TextBox 7"/>
          <p:cNvSpPr txBox="1"/>
          <p:nvPr/>
        </p:nvSpPr>
        <p:spPr>
          <a:xfrm>
            <a:off x="2318265" y="6272611"/>
            <a:ext cx="4702123" cy="369332"/>
          </a:xfrm>
          <a:prstGeom prst="rect">
            <a:avLst/>
          </a:prstGeom>
          <a:noFill/>
        </p:spPr>
        <p:txBody>
          <a:bodyPr wrap="square" rtlCol="0">
            <a:spAutoFit/>
          </a:bodyPr>
          <a:lstStyle/>
          <a:p>
            <a:pPr algn="ctr"/>
            <a:r>
              <a:rPr lang="en-US" dirty="0" smtClean="0"/>
              <a:t>forecast categories (MAF)</a:t>
            </a:r>
            <a:endParaRPr lang="en-US" dirty="0"/>
          </a:p>
        </p:txBody>
      </p:sp>
      <p:sp>
        <p:nvSpPr>
          <p:cNvPr id="11" name="TextBox 10"/>
          <p:cNvSpPr txBox="1"/>
          <p:nvPr/>
        </p:nvSpPr>
        <p:spPr>
          <a:xfrm>
            <a:off x="2667000" y="2514600"/>
            <a:ext cx="3850103" cy="646331"/>
          </a:xfrm>
          <a:prstGeom prst="rect">
            <a:avLst/>
          </a:prstGeom>
          <a:noFill/>
        </p:spPr>
        <p:txBody>
          <a:bodyPr wrap="square" rtlCol="0">
            <a:spAutoFit/>
          </a:bodyPr>
          <a:lstStyle/>
          <a:p>
            <a:pPr algn="ctr"/>
            <a:r>
              <a:rPr lang="en-US" dirty="0" smtClean="0"/>
              <a:t>April-August </a:t>
            </a:r>
            <a:r>
              <a:rPr lang="en-US" dirty="0"/>
              <a:t>f</a:t>
            </a:r>
            <a:r>
              <a:rPr lang="en-US" dirty="0" smtClean="0"/>
              <a:t>low volumes for Libby (</a:t>
            </a:r>
            <a:r>
              <a:rPr lang="en-US" dirty="0"/>
              <a:t>1928-2008) </a:t>
            </a:r>
          </a:p>
        </p:txBody>
      </p:sp>
      <p:grpSp>
        <p:nvGrpSpPr>
          <p:cNvPr id="3" name="Group 2"/>
          <p:cNvGrpSpPr/>
          <p:nvPr/>
        </p:nvGrpSpPr>
        <p:grpSpPr>
          <a:xfrm>
            <a:off x="3008643" y="4944484"/>
            <a:ext cx="548548" cy="618116"/>
            <a:chOff x="3008643" y="4944484"/>
            <a:chExt cx="548548" cy="618116"/>
          </a:xfrm>
        </p:grpSpPr>
        <p:sp>
          <p:nvSpPr>
            <p:cNvPr id="10" name="TextBox 9"/>
            <p:cNvSpPr txBox="1"/>
            <p:nvPr/>
          </p:nvSpPr>
          <p:spPr>
            <a:xfrm>
              <a:off x="3008643" y="4944484"/>
              <a:ext cx="548548" cy="307777"/>
            </a:xfrm>
            <a:prstGeom prst="rect">
              <a:avLst/>
            </a:prstGeom>
            <a:noFill/>
          </p:spPr>
          <p:txBody>
            <a:bodyPr wrap="none" rtlCol="0">
              <a:spAutoFit/>
            </a:bodyPr>
            <a:lstStyle/>
            <a:p>
              <a:r>
                <a:rPr lang="en-US" sz="1400" dirty="0" smtClean="0"/>
                <a:t>5%+</a:t>
              </a:r>
              <a:endParaRPr lang="en-US" sz="1400" dirty="0"/>
            </a:p>
          </p:txBody>
        </p:sp>
        <p:cxnSp>
          <p:nvCxnSpPr>
            <p:cNvPr id="12" name="Straight Arrow Connector 11"/>
            <p:cNvCxnSpPr/>
            <p:nvPr/>
          </p:nvCxnSpPr>
          <p:spPr>
            <a:xfrm flipV="1">
              <a:off x="3200400" y="5257800"/>
              <a:ext cx="0" cy="3048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Content Placeholder 2"/>
          <p:cNvSpPr txBox="1">
            <a:spLocks/>
          </p:cNvSpPr>
          <p:nvPr/>
        </p:nvSpPr>
        <p:spPr>
          <a:xfrm>
            <a:off x="7226686" y="6353115"/>
            <a:ext cx="1890100" cy="509037"/>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fontAlgn="auto">
              <a:spcAft>
                <a:spcPts val="0"/>
              </a:spcAft>
              <a:buFont typeface="Georgia"/>
              <a:buNone/>
            </a:pPr>
            <a:r>
              <a:rPr lang="en-US" sz="1200" dirty="0" smtClean="0">
                <a:solidFill>
                  <a:schemeClr val="bg1">
                    <a:lumMod val="50000"/>
                  </a:schemeClr>
                </a:solidFill>
              </a:rPr>
              <a:t>data from BPA, no regulation no irrigation</a:t>
            </a:r>
          </a:p>
          <a:p>
            <a:pPr marL="109728" indent="0" fontAlgn="auto">
              <a:spcAft>
                <a:spcPts val="0"/>
              </a:spcAft>
              <a:buFont typeface="Georgia"/>
              <a:buNone/>
            </a:pPr>
            <a:endParaRPr lang="en-US" sz="1200" dirty="0">
              <a:solidFill>
                <a:schemeClr val="bg1">
                  <a:lumMod val="50000"/>
                </a:schemeClr>
              </a:solidFill>
            </a:endParaRPr>
          </a:p>
        </p:txBody>
      </p:sp>
      <p:sp>
        <p:nvSpPr>
          <p:cNvPr id="15" name="Content Placeholder 2"/>
          <p:cNvSpPr>
            <a:spLocks noGrp="1"/>
          </p:cNvSpPr>
          <p:nvPr>
            <p:ph idx="1"/>
          </p:nvPr>
        </p:nvSpPr>
        <p:spPr>
          <a:xfrm>
            <a:off x="0" y="870466"/>
            <a:ext cx="9116786" cy="5791200"/>
          </a:xfrm>
        </p:spPr>
        <p:txBody>
          <a:bodyPr>
            <a:noAutofit/>
          </a:bodyPr>
          <a:lstStyle/>
          <a:p>
            <a:pPr marL="566928" indent="-457200">
              <a:buAutoNum type="arabicPeriod"/>
            </a:pPr>
            <a:r>
              <a:rPr lang="en-US" sz="2000" dirty="0" smtClean="0"/>
              <a:t>Dry years</a:t>
            </a:r>
          </a:p>
          <a:p>
            <a:pPr marL="402336" lvl="1" indent="0">
              <a:buNone/>
            </a:pPr>
            <a:r>
              <a:rPr lang="en-US" sz="1600" dirty="0"/>
              <a:t>	</a:t>
            </a:r>
            <a:r>
              <a:rPr lang="en-US" sz="1600" i="1" dirty="0" smtClean="0"/>
              <a:t>Metric</a:t>
            </a:r>
            <a:r>
              <a:rPr lang="en-US" sz="1600" dirty="0" smtClean="0"/>
              <a:t>:</a:t>
            </a:r>
            <a:r>
              <a:rPr lang="en-US" sz="1600" i="1" dirty="0" smtClean="0"/>
              <a:t> </a:t>
            </a:r>
            <a:r>
              <a:rPr lang="en-US" sz="1600" dirty="0" smtClean="0"/>
              <a:t>April-August inflow volume is </a:t>
            </a:r>
            <a:r>
              <a:rPr lang="en-US" sz="1600" dirty="0"/>
              <a:t>less than 3.5 </a:t>
            </a:r>
            <a:r>
              <a:rPr lang="en-US" sz="1600" dirty="0" smtClean="0"/>
              <a:t>MAF, currently 2.5% of years</a:t>
            </a:r>
          </a:p>
          <a:p>
            <a:pPr marL="402336" lvl="1" indent="0">
              <a:buNone/>
            </a:pPr>
            <a:r>
              <a:rPr lang="en-US" sz="1600" dirty="0"/>
              <a:t>	</a:t>
            </a:r>
            <a:r>
              <a:rPr lang="en-US" sz="1600" i="1" dirty="0" smtClean="0"/>
              <a:t>Change threshold: </a:t>
            </a:r>
            <a:r>
              <a:rPr lang="en-US" sz="1600" dirty="0" smtClean="0"/>
              <a:t>occurs twice as often, 5% of years or more</a:t>
            </a:r>
          </a:p>
          <a:p>
            <a:pPr marL="402336" lvl="1" indent="0">
              <a:buNone/>
            </a:pPr>
            <a:r>
              <a:rPr lang="en-US" sz="1600" dirty="0" smtClean="0"/>
              <a:t>	</a:t>
            </a:r>
            <a:r>
              <a:rPr lang="en-US" sz="1600" i="1" dirty="0" smtClean="0"/>
              <a:t>Ensemble outcome of interest: </a:t>
            </a:r>
            <a:r>
              <a:rPr lang="en-US" sz="1600" dirty="0" smtClean="0"/>
              <a:t>if doubling occurs in more than 10% of scenarios</a:t>
            </a:r>
          </a:p>
        </p:txBody>
      </p:sp>
    </p:spTree>
    <p:extLst>
      <p:ext uri="{BB962C8B-B14F-4D97-AF65-F5344CB8AC3E}">
        <p14:creationId xmlns:p14="http://schemas.microsoft.com/office/powerpoint/2010/main" val="8917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870466"/>
            <a:ext cx="9116786" cy="5791200"/>
          </a:xfrm>
        </p:spPr>
        <p:txBody>
          <a:bodyPr>
            <a:noAutofit/>
          </a:bodyPr>
          <a:lstStyle/>
          <a:p>
            <a:pPr marL="566928" indent="-457200">
              <a:buAutoNum type="arabicPeriod"/>
            </a:pPr>
            <a:r>
              <a:rPr lang="en-US" sz="2000" dirty="0" smtClean="0"/>
              <a:t>Dry years</a:t>
            </a:r>
          </a:p>
          <a:p>
            <a:pPr marL="566928" indent="-457200">
              <a:buAutoNum type="arabicPeriod"/>
            </a:pPr>
            <a:r>
              <a:rPr lang="en-US" sz="2000" dirty="0" smtClean="0"/>
              <a:t>Wet years</a:t>
            </a:r>
            <a:r>
              <a:rPr lang="en-US" sz="1800" dirty="0" smtClean="0"/>
              <a:t>	</a:t>
            </a:r>
          </a:p>
          <a:p>
            <a:pPr marL="402336" lvl="1" indent="0">
              <a:buNone/>
            </a:pPr>
            <a:r>
              <a:rPr lang="en-US" sz="1600" dirty="0"/>
              <a:t>	</a:t>
            </a:r>
            <a:r>
              <a:rPr lang="en-US" sz="1600" i="1" dirty="0" smtClean="0"/>
              <a:t>Metric</a:t>
            </a:r>
            <a:r>
              <a:rPr lang="en-US" sz="1600" dirty="0" smtClean="0"/>
              <a:t>:</a:t>
            </a:r>
            <a:r>
              <a:rPr lang="en-US" sz="1600" i="1" dirty="0" smtClean="0"/>
              <a:t> </a:t>
            </a:r>
            <a:r>
              <a:rPr lang="en-US" sz="1600" dirty="0"/>
              <a:t>April-August </a:t>
            </a:r>
            <a:r>
              <a:rPr lang="en-US" sz="1600" dirty="0" smtClean="0"/>
              <a:t>inflow volume is greater </a:t>
            </a:r>
            <a:r>
              <a:rPr lang="en-US" sz="1600" dirty="0"/>
              <a:t>than </a:t>
            </a:r>
            <a:r>
              <a:rPr lang="en-US" sz="1600" dirty="0" smtClean="0"/>
              <a:t>7.5 MAF, currently 20% of years </a:t>
            </a:r>
            <a:endParaRPr lang="en-US" sz="1600" dirty="0"/>
          </a:p>
          <a:p>
            <a:pPr marL="402336" lvl="1" indent="0">
              <a:buNone/>
            </a:pPr>
            <a:r>
              <a:rPr lang="en-US" sz="1600" dirty="0"/>
              <a:t>	</a:t>
            </a:r>
            <a:r>
              <a:rPr lang="en-US" sz="1600" i="1" dirty="0" smtClean="0"/>
              <a:t>Change threshold</a:t>
            </a:r>
            <a:r>
              <a:rPr lang="en-US" sz="1600" dirty="0" smtClean="0"/>
              <a:t>: if this changes to 30% of years</a:t>
            </a:r>
            <a:endParaRPr lang="en-US" sz="1600" dirty="0"/>
          </a:p>
          <a:p>
            <a:pPr marL="402336" lvl="1" indent="0">
              <a:buNone/>
            </a:pPr>
            <a:r>
              <a:rPr lang="en-US" sz="1600" dirty="0"/>
              <a:t>	</a:t>
            </a:r>
            <a:r>
              <a:rPr lang="en-US" sz="1600" i="1" dirty="0" smtClean="0"/>
              <a:t>Ensemble outcome</a:t>
            </a:r>
            <a:r>
              <a:rPr lang="en-US" sz="1600" dirty="0" smtClean="0"/>
              <a:t>:</a:t>
            </a:r>
            <a:r>
              <a:rPr lang="en-US" sz="1600" i="1" dirty="0" smtClean="0"/>
              <a:t> </a:t>
            </a:r>
            <a:r>
              <a:rPr lang="en-US" sz="1600" dirty="0" smtClean="0"/>
              <a:t>if greater than 30% of years occurs in half of the scenarios</a:t>
            </a:r>
          </a:p>
        </p:txBody>
      </p:sp>
      <p:grpSp>
        <p:nvGrpSpPr>
          <p:cNvPr id="5" name="Group 4"/>
          <p:cNvGrpSpPr/>
          <p:nvPr/>
        </p:nvGrpSpPr>
        <p:grpSpPr>
          <a:xfrm>
            <a:off x="2054088" y="3219773"/>
            <a:ext cx="4886788" cy="3475473"/>
            <a:chOff x="401771" y="1492051"/>
            <a:chExt cx="4886788" cy="3475473"/>
          </a:xfrm>
        </p:grpSpPr>
        <p:sp>
          <p:nvSpPr>
            <p:cNvPr id="6" name="TextBox 5"/>
            <p:cNvSpPr txBox="1"/>
            <p:nvPr/>
          </p:nvSpPr>
          <p:spPr>
            <a:xfrm rot="16200000">
              <a:off x="146634" y="2803194"/>
              <a:ext cx="879605" cy="369332"/>
            </a:xfrm>
            <a:prstGeom prst="rect">
              <a:avLst/>
            </a:prstGeom>
            <a:noFill/>
          </p:spPr>
          <p:txBody>
            <a:bodyPr wrap="square" rtlCol="0">
              <a:spAutoFit/>
            </a:bodyPr>
            <a:lstStyle/>
            <a:p>
              <a:r>
                <a:rPr lang="en-US" dirty="0" smtClean="0"/>
                <a:t>count</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500"/>
            <a:stretch/>
          </p:blipFill>
          <p:spPr>
            <a:xfrm>
              <a:off x="895068" y="1492051"/>
              <a:ext cx="3860036" cy="2971800"/>
            </a:xfrm>
            <a:prstGeom prst="rect">
              <a:avLst/>
            </a:prstGeom>
          </p:spPr>
        </p:pic>
        <p:sp>
          <p:nvSpPr>
            <p:cNvPr id="8" name="TextBox 7"/>
            <p:cNvSpPr txBox="1"/>
            <p:nvPr/>
          </p:nvSpPr>
          <p:spPr>
            <a:xfrm>
              <a:off x="586436" y="4598192"/>
              <a:ext cx="4702123" cy="369332"/>
            </a:xfrm>
            <a:prstGeom prst="rect">
              <a:avLst/>
            </a:prstGeom>
            <a:noFill/>
          </p:spPr>
          <p:txBody>
            <a:bodyPr wrap="square" rtlCol="0">
              <a:spAutoFit/>
            </a:bodyPr>
            <a:lstStyle/>
            <a:p>
              <a:pPr algn="ctr"/>
              <a:r>
                <a:rPr lang="en-US" dirty="0" smtClean="0"/>
                <a:t>forecast categories (MAF)</a:t>
              </a:r>
              <a:endParaRPr lang="en-US" dirty="0"/>
            </a:p>
          </p:txBody>
        </p:sp>
        <p:sp>
          <p:nvSpPr>
            <p:cNvPr id="9" name="TextBox 8"/>
            <p:cNvSpPr txBox="1"/>
            <p:nvPr/>
          </p:nvSpPr>
          <p:spPr>
            <a:xfrm>
              <a:off x="4506232" y="1548878"/>
              <a:ext cx="647934" cy="307777"/>
            </a:xfrm>
            <a:prstGeom prst="rect">
              <a:avLst/>
            </a:prstGeom>
            <a:noFill/>
          </p:spPr>
          <p:txBody>
            <a:bodyPr wrap="none" rtlCol="0">
              <a:spAutoFit/>
            </a:bodyPr>
            <a:lstStyle/>
            <a:p>
              <a:r>
                <a:rPr lang="en-US" sz="1400" dirty="0"/>
                <a:t>3</a:t>
              </a:r>
              <a:r>
                <a:rPr lang="en-US" sz="1400" dirty="0" smtClean="0"/>
                <a:t>0%+</a:t>
              </a:r>
              <a:endParaRPr lang="en-US" sz="1400" dirty="0"/>
            </a:p>
          </p:txBody>
        </p:sp>
      </p:grpSp>
      <p:sp>
        <p:nvSpPr>
          <p:cNvPr id="11" name="TextBox 10"/>
          <p:cNvSpPr txBox="1"/>
          <p:nvPr/>
        </p:nvSpPr>
        <p:spPr>
          <a:xfrm>
            <a:off x="2623585" y="2573442"/>
            <a:ext cx="3850103" cy="646331"/>
          </a:xfrm>
          <a:prstGeom prst="rect">
            <a:avLst/>
          </a:prstGeom>
          <a:noFill/>
        </p:spPr>
        <p:txBody>
          <a:bodyPr wrap="square" rtlCol="0">
            <a:spAutoFit/>
          </a:bodyPr>
          <a:lstStyle/>
          <a:p>
            <a:pPr algn="ctr"/>
            <a:r>
              <a:rPr lang="en-US" dirty="0" smtClean="0"/>
              <a:t>April-August </a:t>
            </a:r>
            <a:r>
              <a:rPr lang="en-US" dirty="0"/>
              <a:t>f</a:t>
            </a:r>
            <a:r>
              <a:rPr lang="en-US" dirty="0" smtClean="0"/>
              <a:t>low volumes for Libby (</a:t>
            </a:r>
            <a:r>
              <a:rPr lang="en-US" dirty="0"/>
              <a:t>1928-2008) </a:t>
            </a:r>
          </a:p>
        </p:txBody>
      </p:sp>
      <p:cxnSp>
        <p:nvCxnSpPr>
          <p:cNvPr id="14" name="Straight Arrow Connector 13"/>
          <p:cNvCxnSpPr/>
          <p:nvPr/>
        </p:nvCxnSpPr>
        <p:spPr>
          <a:xfrm flipV="1">
            <a:off x="6052932" y="3352800"/>
            <a:ext cx="0" cy="8500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p:txBody>
          <a:bodyPr>
            <a:normAutofit/>
          </a:bodyPr>
          <a:lstStyle/>
          <a:p>
            <a:r>
              <a:rPr lang="en-US" sz="3200" dirty="0"/>
              <a:t>Specific measures for Libby </a:t>
            </a:r>
            <a:r>
              <a:rPr lang="en-US" sz="3200" dirty="0" smtClean="0"/>
              <a:t>(proposed)</a:t>
            </a:r>
            <a:endParaRPr lang="en-US" sz="3200" dirty="0"/>
          </a:p>
        </p:txBody>
      </p:sp>
      <p:sp>
        <p:nvSpPr>
          <p:cNvPr id="13" name="Content Placeholder 2"/>
          <p:cNvSpPr txBox="1">
            <a:spLocks/>
          </p:cNvSpPr>
          <p:nvPr/>
        </p:nvSpPr>
        <p:spPr>
          <a:xfrm>
            <a:off x="7226686" y="6365641"/>
            <a:ext cx="1890100" cy="509037"/>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fontAlgn="auto">
              <a:spcAft>
                <a:spcPts val="0"/>
              </a:spcAft>
              <a:buFont typeface="Georgia"/>
              <a:buNone/>
            </a:pPr>
            <a:r>
              <a:rPr lang="en-US" sz="1200" dirty="0" smtClean="0">
                <a:solidFill>
                  <a:schemeClr val="bg1">
                    <a:lumMod val="50000"/>
                  </a:schemeClr>
                </a:solidFill>
              </a:rPr>
              <a:t>data from BPA, no regulation no irrigation</a:t>
            </a:r>
          </a:p>
          <a:p>
            <a:pPr marL="109728" indent="0" fontAlgn="auto">
              <a:spcAft>
                <a:spcPts val="0"/>
              </a:spcAft>
              <a:buFont typeface="Georgia"/>
              <a:buNone/>
            </a:pPr>
            <a:endParaRPr lang="en-US" sz="1200" dirty="0">
              <a:solidFill>
                <a:schemeClr val="bg1">
                  <a:lumMod val="50000"/>
                </a:schemeClr>
              </a:solidFill>
            </a:endParaRPr>
          </a:p>
        </p:txBody>
      </p:sp>
    </p:spTree>
    <p:extLst>
      <p:ext uri="{BB962C8B-B14F-4D97-AF65-F5344CB8AC3E}">
        <p14:creationId xmlns:p14="http://schemas.microsoft.com/office/powerpoint/2010/main" val="224880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Conversations with operators</a:t>
            </a:r>
            <a:endParaRPr lang="en-US" dirty="0"/>
          </a:p>
        </p:txBody>
      </p:sp>
      <p:sp>
        <p:nvSpPr>
          <p:cNvPr id="5" name="TextBox 4"/>
          <p:cNvSpPr txBox="1"/>
          <p:nvPr/>
        </p:nvSpPr>
        <p:spPr>
          <a:xfrm>
            <a:off x="547111" y="5507903"/>
            <a:ext cx="8049777" cy="1200329"/>
          </a:xfrm>
          <a:prstGeom prst="rect">
            <a:avLst/>
          </a:prstGeom>
          <a:noFill/>
        </p:spPr>
        <p:txBody>
          <a:bodyPr wrap="square" rtlCol="0">
            <a:spAutoFit/>
          </a:bodyPr>
          <a:lstStyle/>
          <a:p>
            <a:r>
              <a:rPr lang="en-US" dirty="0" smtClean="0">
                <a:latin typeface="+mn-lt"/>
              </a:rPr>
              <a:t>Multiple meetings helped us better understand their management challenges and determine what evaluations would be most valuable to their decision making.  Important we started these conversations at the beginning. </a:t>
            </a:r>
            <a:endParaRPr lang="en-US" dirty="0">
              <a:latin typeface="+mn-lt"/>
            </a:endParaRPr>
          </a:p>
          <a:p>
            <a:endParaRPr lang="en-US" dirty="0" smtClean="0">
              <a:latin typeface="+mn-lt"/>
            </a:endParaRP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58" y="809896"/>
            <a:ext cx="4917786" cy="3800107"/>
          </a:xfrm>
          <a:solidFill>
            <a:schemeClr val="bg1"/>
          </a:solidFill>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4014805" y="2190351"/>
            <a:ext cx="4238589" cy="3178942"/>
          </a:xfrm>
          <a:prstGeom prst="rect">
            <a:avLst/>
          </a:prstGeom>
        </p:spPr>
      </p:pic>
    </p:spTree>
    <p:extLst>
      <p:ext uri="{BB962C8B-B14F-4D97-AF65-F5344CB8AC3E}">
        <p14:creationId xmlns:p14="http://schemas.microsoft.com/office/powerpoint/2010/main" val="327986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Specific measures for Libby (revised)</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6" y="1669050"/>
            <a:ext cx="4713282" cy="3534962"/>
          </a:xfrm>
          <a:prstGeom prst="rect">
            <a:avLst/>
          </a:prstGeom>
        </p:spPr>
      </p:pic>
      <p:sp>
        <p:nvSpPr>
          <p:cNvPr id="11" name="TextBox 10"/>
          <p:cNvSpPr txBox="1"/>
          <p:nvPr/>
        </p:nvSpPr>
        <p:spPr>
          <a:xfrm>
            <a:off x="4833440" y="1669050"/>
            <a:ext cx="3944800" cy="3139321"/>
          </a:xfrm>
          <a:prstGeom prst="rect">
            <a:avLst/>
          </a:prstGeom>
          <a:noFill/>
        </p:spPr>
        <p:txBody>
          <a:bodyPr wrap="square" rtlCol="0">
            <a:spAutoFit/>
          </a:bodyPr>
          <a:lstStyle/>
          <a:p>
            <a:r>
              <a:rPr lang="en-US" dirty="0" smtClean="0">
                <a:latin typeface="+mn-lt"/>
              </a:rPr>
              <a:t>Based on conversations with the Corps, re-binned: </a:t>
            </a:r>
          </a:p>
          <a:p>
            <a:pPr marL="342900" indent="-342900">
              <a:buAutoNum type="arabicParenBoth"/>
            </a:pPr>
            <a:r>
              <a:rPr lang="en-US" dirty="0" smtClean="0">
                <a:latin typeface="+mn-lt"/>
              </a:rPr>
              <a:t>dry years less than 4.8 MAF (left of brown line)</a:t>
            </a:r>
          </a:p>
          <a:p>
            <a:pPr marL="342900" indent="-342900">
              <a:buAutoNum type="arabicParenBoth"/>
            </a:pPr>
            <a:r>
              <a:rPr lang="en-US" dirty="0" smtClean="0">
                <a:latin typeface="+mn-lt"/>
              </a:rPr>
              <a:t>wet years greater than 7.5 MAF (right of blue line)</a:t>
            </a:r>
          </a:p>
          <a:p>
            <a:pPr marL="342900" indent="-342900">
              <a:buAutoNum type="arabicParenBoth"/>
            </a:pPr>
            <a:endParaRPr lang="en-US" dirty="0">
              <a:latin typeface="+mn-lt"/>
            </a:endParaRPr>
          </a:p>
          <a:p>
            <a:r>
              <a:rPr lang="en-US" dirty="0" smtClean="0">
                <a:latin typeface="+mn-lt"/>
              </a:rPr>
              <a:t>Where </a:t>
            </a:r>
            <a:r>
              <a:rPr lang="en-US" dirty="0">
                <a:latin typeface="+mn-lt"/>
              </a:rPr>
              <a:t>is the majority of the variation coming from (e.g., GCMs or hydrologic model parameters</a:t>
            </a:r>
            <a:r>
              <a:rPr lang="en-US" dirty="0" smtClean="0">
                <a:latin typeface="+mn-lt"/>
              </a:rPr>
              <a:t>) for these impacts?  </a:t>
            </a:r>
          </a:p>
        </p:txBody>
      </p:sp>
      <p:sp>
        <p:nvSpPr>
          <p:cNvPr id="5" name="TextBox 4"/>
          <p:cNvSpPr txBox="1"/>
          <p:nvPr/>
        </p:nvSpPr>
        <p:spPr>
          <a:xfrm>
            <a:off x="5162700" y="5393234"/>
            <a:ext cx="2853539" cy="1077218"/>
          </a:xfrm>
          <a:prstGeom prst="rect">
            <a:avLst/>
          </a:prstGeom>
          <a:noFill/>
        </p:spPr>
        <p:txBody>
          <a:bodyPr wrap="square" rtlCol="0">
            <a:spAutoFit/>
          </a:bodyPr>
          <a:lstStyle/>
          <a:p>
            <a:pPr algn="ctr"/>
            <a:r>
              <a:rPr lang="en-US" sz="3200" smtClean="0">
                <a:latin typeface="+mj-lt"/>
              </a:rPr>
              <a:t>More coming soon</a:t>
            </a:r>
            <a:r>
              <a:rPr lang="en-US" sz="3200" dirty="0" smtClean="0">
                <a:latin typeface="+mj-lt"/>
              </a:rPr>
              <a:t>…</a:t>
            </a:r>
            <a:endParaRPr lang="en-US" sz="3200" dirty="0">
              <a:latin typeface="+mj-lt"/>
            </a:endParaRPr>
          </a:p>
        </p:txBody>
      </p:sp>
    </p:spTree>
    <p:extLst>
      <p:ext uri="{BB962C8B-B14F-4D97-AF65-F5344CB8AC3E}">
        <p14:creationId xmlns:p14="http://schemas.microsoft.com/office/powerpoint/2010/main" val="644515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7495203" y="14528690"/>
            <a:ext cx="10010821" cy="12244562"/>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algn="l">
              <a:lnSpc>
                <a:spcPct val="120000"/>
              </a:lnSpc>
              <a:spcBef>
                <a:spcPts val="0"/>
              </a:spcBef>
            </a:pPr>
            <a:endParaRPr lang="en-US" sz="1200" b="1" kern="0" dirty="0">
              <a:solidFill>
                <a:schemeClr val="accent1">
                  <a:lumMod val="50000"/>
                </a:schemeClr>
              </a:solidFill>
              <a:latin typeface="Trebuchet MS" charset="0"/>
              <a:ea typeface="Trebuchet MS" charset="0"/>
              <a:cs typeface="Trebuchet MS"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Why?</a:t>
            </a:r>
          </a:p>
          <a:p>
            <a:pPr algn="l">
              <a:spcBef>
                <a:spcPts val="0"/>
              </a:spcBef>
            </a:pPr>
            <a:r>
              <a:rPr lang="en-US" sz="1200" b="1" kern="0" dirty="0" smtClean="0">
                <a:solidFill>
                  <a:schemeClr val="accent1">
                    <a:lumMod val="50000"/>
                  </a:schemeClr>
                </a:solidFill>
                <a:latin typeface="Trebuchet MS" charset="0"/>
                <a:ea typeface="Trebuchet MS" charset="0"/>
                <a:cs typeface="Trebuchet MS" charset="0"/>
              </a:rPr>
              <a:t> </a:t>
            </a:r>
            <a:endParaRPr lang="en-US" sz="800" b="1" kern="0" dirty="0" smtClean="0">
              <a:solidFill>
                <a:schemeClr val="accent1">
                  <a:lumMod val="50000"/>
                </a:schemeClr>
              </a:solidFill>
              <a:latin typeface="Trebuchet MS" charset="0"/>
              <a:ea typeface="Trebuchet MS" charset="0"/>
              <a:cs typeface="Trebuchet MS" charset="0"/>
            </a:endParaRPr>
          </a:p>
          <a:p>
            <a:pPr algn="l">
              <a:spcBef>
                <a:spcPts val="0"/>
              </a:spcBef>
            </a:pPr>
            <a:r>
              <a:rPr lang="en-US" sz="2400" kern="0" dirty="0" smtClean="0">
                <a:solidFill>
                  <a:schemeClr val="bg1">
                    <a:lumMod val="50000"/>
                  </a:schemeClr>
                </a:solidFill>
                <a:latin typeface="Georgia" charset="0"/>
                <a:ea typeface="Georgia" charset="0"/>
                <a:cs typeface="Georgia" charset="0"/>
              </a:rPr>
              <a:t>A single realization does not capture the three overarching uncertainties:  (1) Human contributions to greenhouse gases and aerosols, (2) Ability to capture physical processes using models and how realistically they respond to changes in forcings, (3) Natural variability of systems.</a:t>
            </a: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dirty="0">
                <a:solidFill>
                  <a:schemeClr val="accent1">
                    <a:lumMod val="50000"/>
                  </a:schemeClr>
                </a:solidFill>
                <a:latin typeface="Trebuchet MS" charset="0"/>
                <a:ea typeface="Trebuchet MS" charset="0"/>
                <a:cs typeface="Trebuchet MS" charset="0"/>
              </a:rPr>
              <a:t>Path </a:t>
            </a:r>
            <a:r>
              <a:rPr lang="en-US" sz="4000" b="1" dirty="0" smtClean="0">
                <a:solidFill>
                  <a:schemeClr val="accent1">
                    <a:lumMod val="50000"/>
                  </a:schemeClr>
                </a:solidFill>
                <a:latin typeface="Trebuchet MS" charset="0"/>
                <a:ea typeface="Trebuchet MS" charset="0"/>
                <a:cs typeface="Trebuchet MS" charset="0"/>
              </a:rPr>
              <a:t>forward</a:t>
            </a:r>
          </a:p>
          <a:p>
            <a:pPr algn="l">
              <a:spcBef>
                <a:spcPts val="0"/>
              </a:spcBef>
            </a:pPr>
            <a:r>
              <a:rPr lang="en-US" sz="800" dirty="0" smtClean="0">
                <a:solidFill>
                  <a:schemeClr val="accent1">
                    <a:lumMod val="50000"/>
                  </a:schemeClr>
                </a:solidFill>
                <a:latin typeface="Trebuchet MS" charset="0"/>
                <a:ea typeface="Trebuchet MS" charset="0"/>
                <a:cs typeface="Trebuchet MS" charset="0"/>
              </a:rPr>
              <a:t> </a:t>
            </a:r>
            <a:endParaRPr lang="en-US" sz="800" dirty="0">
              <a:solidFill>
                <a:schemeClr val="accent1">
                  <a:lumMod val="50000"/>
                </a:schemeClr>
              </a:solidFill>
              <a:latin typeface="Trebuchet MS" charset="0"/>
              <a:ea typeface="Trebuchet MS" charset="0"/>
              <a:cs typeface="Trebuchet MS" charset="0"/>
            </a:endParaRPr>
          </a:p>
          <a:p>
            <a:pPr algn="l">
              <a:spcBef>
                <a:spcPts val="0"/>
              </a:spcBef>
            </a:pPr>
            <a:r>
              <a:rPr lang="en-US" sz="2400" dirty="0">
                <a:solidFill>
                  <a:schemeClr val="bg1">
                    <a:lumMod val="50000"/>
                  </a:schemeClr>
                </a:solidFill>
                <a:latin typeface="Georgia" charset="0"/>
                <a:ea typeface="Georgia" charset="0"/>
                <a:cs typeface="Georgia" charset="0"/>
              </a:rPr>
              <a:t>Use multi-model ensembles (MME), or in some cases perturbed physics ensembles (PPE). More realizations provide a better representation of possible futures.  That said, more global climate model selected randomly is not necessarily better.  Instead, identify models that span the range of possible futures for the impact of interest</a:t>
            </a:r>
            <a:r>
              <a:rPr lang="en-US" sz="2400" dirty="0">
                <a:latin typeface="Georgia" charset="0"/>
                <a:ea typeface="Georgia" charset="0"/>
                <a:cs typeface="Georgia" charset="0"/>
              </a:rPr>
              <a:t>.  </a:t>
            </a:r>
            <a:endParaRPr lang="en-US" sz="2400" kern="0" dirty="0" smtClean="0">
              <a:solidFill>
                <a:schemeClr val="bg1">
                  <a:lumMod val="50000"/>
                </a:schemeClr>
              </a:solidFill>
              <a:latin typeface="Georgia" charset="0"/>
              <a:ea typeface="Georgia" charset="0"/>
              <a:cs typeface="Georgia" charset="0"/>
            </a:endParaRP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kern="0" dirty="0">
                <a:solidFill>
                  <a:schemeClr val="accent1">
                    <a:lumMod val="50000"/>
                  </a:schemeClr>
                </a:solidFill>
                <a:latin typeface="Trebuchet MS" charset="0"/>
                <a:ea typeface="Trebuchet MS" charset="0"/>
                <a:cs typeface="Trebuchet MS" charset="0"/>
              </a:rPr>
              <a:t>Frequently asked </a:t>
            </a:r>
            <a:r>
              <a:rPr lang="en-US" sz="4000" b="1" kern="0" dirty="0" smtClean="0">
                <a:solidFill>
                  <a:schemeClr val="accent1">
                    <a:lumMod val="50000"/>
                  </a:schemeClr>
                </a:solidFill>
                <a:latin typeface="Trebuchet MS" charset="0"/>
                <a:ea typeface="Trebuchet MS" charset="0"/>
                <a:cs typeface="Trebuchet MS" charset="0"/>
              </a:rPr>
              <a:t>questions</a:t>
            </a:r>
          </a:p>
          <a:p>
            <a:pPr algn="l">
              <a:spcBef>
                <a:spcPts val="0"/>
              </a:spcBef>
            </a:pPr>
            <a:endParaRPr lang="en-US" sz="800" b="1" kern="0" dirty="0">
              <a:solidFill>
                <a:schemeClr val="accent1">
                  <a:lumMod val="50000"/>
                </a:schemeClr>
              </a:solidFill>
              <a:latin typeface="Trebuchet MS" charset="0"/>
              <a:ea typeface="Trebuchet MS" charset="0"/>
              <a:cs typeface="Trebuchet MS" charset="0"/>
            </a:endParaRPr>
          </a:p>
          <a:p>
            <a:pPr algn="l">
              <a:spcBef>
                <a:spcPts val="0"/>
              </a:spcBef>
            </a:pPr>
            <a:r>
              <a:rPr lang="en-US" sz="2400" b="1" kern="0" dirty="0">
                <a:solidFill>
                  <a:schemeClr val="accent4">
                    <a:lumMod val="50000"/>
                    <a:lumOff val="50000"/>
                  </a:schemeClr>
                </a:solidFill>
                <a:latin typeface="Georgia" charset="0"/>
                <a:ea typeface="Georgia" charset="0"/>
                <a:cs typeface="Georgia" charset="0"/>
              </a:rPr>
              <a:t>How many climate projections should I use?</a:t>
            </a:r>
          </a:p>
          <a:p>
            <a:pPr algn="l">
              <a:spcBef>
                <a:spcPts val="0"/>
              </a:spcBef>
            </a:pPr>
            <a:r>
              <a:rPr lang="en-US" sz="2400" kern="0" dirty="0">
                <a:solidFill>
                  <a:schemeClr val="tx1">
                    <a:lumMod val="50000"/>
                    <a:lumOff val="50000"/>
                  </a:schemeClr>
                </a:solidFill>
                <a:latin typeface="Georgia" charset="0"/>
                <a:ea typeface="Georgia" charset="0"/>
                <a:cs typeface="Georgia" charset="0"/>
              </a:rPr>
              <a:t>It depends on your risk </a:t>
            </a:r>
            <a:r>
              <a:rPr lang="en-US" sz="2400" kern="0" dirty="0" smtClean="0">
                <a:solidFill>
                  <a:schemeClr val="tx1">
                    <a:lumMod val="50000"/>
                    <a:lumOff val="50000"/>
                  </a:schemeClr>
                </a:solidFill>
                <a:latin typeface="Georgia" charset="0"/>
                <a:ea typeface="Georgia" charset="0"/>
                <a:cs typeface="Georgia" charset="0"/>
              </a:rPr>
              <a:t>tolerance…</a:t>
            </a: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endParaRPr lang="en-US" sz="2400" b="1" i="1" kern="0" dirty="0" smtClean="0">
              <a:solidFill>
                <a:schemeClr val="accent1">
                  <a:lumMod val="50000"/>
                </a:schemeClr>
              </a:solidFill>
              <a:latin typeface="Georgia" charset="0"/>
              <a:ea typeface="Georgia" charset="0"/>
              <a:cs typeface="Georgia" charset="0"/>
            </a:endParaRPr>
          </a:p>
          <a:p>
            <a:pPr algn="l">
              <a:spcBef>
                <a:spcPts val="0"/>
              </a:spcBef>
            </a:pPr>
            <a:r>
              <a:rPr lang="en-US" sz="2400" b="1" kern="0" dirty="0" smtClean="0">
                <a:solidFill>
                  <a:schemeClr val="accent4">
                    <a:lumMod val="50000"/>
                    <a:lumOff val="50000"/>
                  </a:schemeClr>
                </a:solidFill>
                <a:latin typeface="Georgia" charset="0"/>
                <a:ea typeface="Georgia" charset="0"/>
                <a:cs typeface="Georgia" charset="0"/>
              </a:rPr>
              <a:t>When should I use multi-model averages v. individual models?</a:t>
            </a:r>
          </a:p>
          <a:p>
            <a:pPr algn="l">
              <a:spcBef>
                <a:spcPts val="0"/>
              </a:spcBef>
            </a:pPr>
            <a:r>
              <a:rPr lang="en-US" sz="2400" kern="0" dirty="0" smtClean="0">
                <a:solidFill>
                  <a:schemeClr val="tx1">
                    <a:lumMod val="50000"/>
                    <a:lumOff val="50000"/>
                  </a:schemeClr>
                </a:solidFill>
                <a:latin typeface="Georgia" charset="0"/>
                <a:ea typeface="Georgia" charset="0"/>
                <a:cs typeface="Georgia" charset="0"/>
              </a:rPr>
              <a:t>Use averages only when the impact is an average (e.g., shifts in seasonal hydrographs), use individual models for time series dependent impacts (e.g., floods)….</a:t>
            </a:r>
          </a:p>
          <a:p>
            <a:pPr algn="l">
              <a:spcBef>
                <a:spcPts val="0"/>
              </a:spcBef>
            </a:pP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Real world examples...</a:t>
            </a:r>
          </a:p>
          <a:p>
            <a:pPr algn="l">
              <a:spcBef>
                <a:spcPts val="0"/>
              </a:spcBef>
            </a:pPr>
            <a:endParaRPr lang="en-US" sz="800" kern="0" dirty="0" smtClean="0">
              <a:solidFill>
                <a:schemeClr val="tx1">
                  <a:lumMod val="50000"/>
                  <a:lumOff val="50000"/>
                </a:schemeClr>
              </a:solidFill>
              <a:latin typeface="Georgia" charset="0"/>
              <a:ea typeface="Georgia" charset="0"/>
              <a:cs typeface="Georgia" charset="0"/>
            </a:endParaRPr>
          </a:p>
        </p:txBody>
      </p:sp>
      <p:sp>
        <p:nvSpPr>
          <p:cNvPr id="4" name="TextBox 3"/>
          <p:cNvSpPr txBox="1"/>
          <p:nvPr/>
        </p:nvSpPr>
        <p:spPr>
          <a:xfrm>
            <a:off x="1107268" y="1430225"/>
            <a:ext cx="6967350" cy="1938992"/>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General guidance:  </a:t>
            </a:r>
          </a:p>
          <a:p>
            <a:pPr algn="ctr"/>
            <a:r>
              <a:rPr lang="en-US" sz="4000" b="1" dirty="0" smtClean="0">
                <a:solidFill>
                  <a:schemeClr val="accent1"/>
                </a:solidFill>
                <a:latin typeface="+mj-lt"/>
                <a:ea typeface="Calibri" charset="0"/>
                <a:cs typeface="Calibri" charset="0"/>
              </a:rPr>
              <a:t>Climate information dos and don’ts for water resources</a:t>
            </a:r>
          </a:p>
        </p:txBody>
      </p:sp>
    </p:spTree>
    <p:extLst>
      <p:ext uri="{BB962C8B-B14F-4D97-AF65-F5344CB8AC3E}">
        <p14:creationId xmlns:p14="http://schemas.microsoft.com/office/powerpoint/2010/main" val="11666599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39" y="0"/>
            <a:ext cx="9144000" cy="685800"/>
          </a:xfrm>
        </p:spPr>
        <p:txBody>
          <a:bodyPr/>
          <a:lstStyle/>
          <a:p>
            <a:r>
              <a:rPr lang="en-US" dirty="0" smtClean="0"/>
              <a:t>Climate information dos and don</a:t>
            </a:r>
            <a:r>
              <a:rPr lang="fr-FR" dirty="0" smtClean="0"/>
              <a:t>’</a:t>
            </a:r>
            <a:r>
              <a:rPr lang="en-US" dirty="0" err="1" smtClean="0"/>
              <a:t>ts</a:t>
            </a:r>
            <a:endParaRPr lang="en-US" dirty="0"/>
          </a:p>
        </p:txBody>
      </p:sp>
      <p:sp>
        <p:nvSpPr>
          <p:cNvPr id="4" name="Content Placeholder 2"/>
          <p:cNvSpPr>
            <a:spLocks noGrp="1"/>
          </p:cNvSpPr>
          <p:nvPr>
            <p:ph idx="1"/>
          </p:nvPr>
        </p:nvSpPr>
        <p:spPr>
          <a:xfrm>
            <a:off x="259080" y="990600"/>
            <a:ext cx="7597877" cy="4708225"/>
          </a:xfrm>
        </p:spPr>
        <p:txBody>
          <a:bodyPr>
            <a:normAutofit fontScale="62500" lnSpcReduction="20000"/>
          </a:bodyPr>
          <a:lstStyle/>
          <a:p>
            <a:pPr marL="0" indent="0">
              <a:buNone/>
            </a:pPr>
            <a:r>
              <a:rPr lang="en-US" sz="4000" dirty="0">
                <a:solidFill>
                  <a:schemeClr val="tx2"/>
                </a:solidFill>
              </a:rPr>
              <a:t>Primary audience = water resource managers</a:t>
            </a:r>
          </a:p>
          <a:p>
            <a:pPr marL="742950" indent="-742950">
              <a:buAutoNum type="arabicPeriod"/>
            </a:pPr>
            <a:endParaRPr lang="en-US" sz="4000" dirty="0" smtClean="0">
              <a:solidFill>
                <a:schemeClr val="tx2"/>
              </a:solidFill>
            </a:endParaRPr>
          </a:p>
          <a:p>
            <a:pPr marL="742950" indent="-742950">
              <a:buAutoNum type="arabicPeriod"/>
            </a:pPr>
            <a:r>
              <a:rPr lang="en-US" sz="4000" dirty="0" smtClean="0">
                <a:solidFill>
                  <a:schemeClr val="tx2"/>
                </a:solidFill>
              </a:rPr>
              <a:t>Guiding principles (2)</a:t>
            </a:r>
          </a:p>
          <a:p>
            <a:pPr marL="742950" indent="-742950">
              <a:buAutoNum type="arabicPeriod"/>
            </a:pPr>
            <a:r>
              <a:rPr lang="en-US" sz="4000" dirty="0" smtClean="0">
                <a:solidFill>
                  <a:schemeClr val="tx2"/>
                </a:solidFill>
              </a:rPr>
              <a:t>Process recommendations (8)</a:t>
            </a:r>
          </a:p>
          <a:p>
            <a:pPr marL="742950" indent="-742950">
              <a:buAutoNum type="arabicPeriod"/>
            </a:pPr>
            <a:r>
              <a:rPr lang="en-US" sz="4000" dirty="0" smtClean="0">
                <a:solidFill>
                  <a:schemeClr val="tx2"/>
                </a:solidFill>
              </a:rPr>
              <a:t>Product recommendations </a:t>
            </a:r>
          </a:p>
          <a:p>
            <a:pPr marL="457200" lvl="1" indent="0">
              <a:buNone/>
            </a:pPr>
            <a:r>
              <a:rPr lang="en-US" sz="3200" dirty="0">
                <a:solidFill>
                  <a:schemeClr val="tx2"/>
                </a:solidFill>
              </a:rPr>
              <a:t>	</a:t>
            </a:r>
            <a:r>
              <a:rPr lang="en-US" sz="3200" dirty="0" smtClean="0">
                <a:solidFill>
                  <a:schemeClr val="tx2"/>
                </a:solidFill>
              </a:rPr>
              <a:t>model selection (5)</a:t>
            </a:r>
          </a:p>
          <a:p>
            <a:pPr marL="457200" lvl="1" indent="0">
              <a:buNone/>
            </a:pPr>
            <a:r>
              <a:rPr lang="en-US" sz="3200" dirty="0">
                <a:solidFill>
                  <a:schemeClr val="tx2"/>
                </a:solidFill>
              </a:rPr>
              <a:t>	</a:t>
            </a:r>
            <a:r>
              <a:rPr lang="en-US" sz="3200" dirty="0" smtClean="0">
                <a:solidFill>
                  <a:schemeClr val="tx2"/>
                </a:solidFill>
              </a:rPr>
              <a:t>interpreting results (6)</a:t>
            </a:r>
            <a:endParaRPr lang="en-US" sz="4000" dirty="0">
              <a:solidFill>
                <a:schemeClr val="tx2"/>
              </a:solidFill>
            </a:endParaRPr>
          </a:p>
          <a:p>
            <a:pPr marL="0" indent="0">
              <a:buNone/>
            </a:pPr>
            <a:endParaRPr lang="en-US" sz="4000" dirty="0" smtClean="0">
              <a:solidFill>
                <a:schemeClr val="tx2"/>
              </a:solidFill>
            </a:endParaRPr>
          </a:p>
          <a:p>
            <a:pPr marL="0" indent="0">
              <a:buNone/>
            </a:pPr>
            <a:r>
              <a:rPr lang="en-US" sz="4000" dirty="0" smtClean="0">
                <a:solidFill>
                  <a:schemeClr val="bg1"/>
                </a:solidFill>
              </a:rPr>
              <a:t>For each recommendation:</a:t>
            </a:r>
          </a:p>
          <a:p>
            <a:pPr marL="0" indent="0">
              <a:buNone/>
            </a:pPr>
            <a:r>
              <a:rPr lang="en-US" sz="4000" dirty="0" smtClean="0">
                <a:solidFill>
                  <a:schemeClr val="bg1"/>
                </a:solidFill>
              </a:rPr>
              <a:t>	Why?</a:t>
            </a:r>
          </a:p>
          <a:p>
            <a:pPr marL="0" indent="0">
              <a:buNone/>
            </a:pPr>
            <a:r>
              <a:rPr lang="en-US" sz="4000" dirty="0" smtClean="0">
                <a:solidFill>
                  <a:schemeClr val="bg1"/>
                </a:solidFill>
              </a:rPr>
              <a:t>	Frequently asked questions</a:t>
            </a:r>
          </a:p>
          <a:p>
            <a:pPr marL="0" indent="0">
              <a:buNone/>
            </a:pPr>
            <a:r>
              <a:rPr lang="en-US" sz="4000" dirty="0" smtClean="0">
                <a:solidFill>
                  <a:schemeClr val="bg1"/>
                </a:solidFill>
              </a:rPr>
              <a:t>	Path forward</a:t>
            </a:r>
          </a:p>
          <a:p>
            <a:pPr marL="0" indent="0">
              <a:buNone/>
            </a:pPr>
            <a:r>
              <a:rPr lang="en-US" sz="4000" dirty="0" smtClean="0">
                <a:solidFill>
                  <a:schemeClr val="bg1"/>
                </a:solidFill>
              </a:rPr>
              <a:t>	Examples</a:t>
            </a:r>
          </a:p>
        </p:txBody>
      </p:sp>
      <p:sp>
        <p:nvSpPr>
          <p:cNvPr id="3" name="Rectangle 2"/>
          <p:cNvSpPr/>
          <p:nvPr/>
        </p:nvSpPr>
        <p:spPr>
          <a:xfrm>
            <a:off x="5410200" y="1535790"/>
            <a:ext cx="3657600" cy="1000274"/>
          </a:xfrm>
          <a:prstGeom prst="rect">
            <a:avLst/>
          </a:prstGeom>
          <a:ln>
            <a:solidFill>
              <a:schemeClr val="accent3"/>
            </a:solidFill>
          </a:ln>
        </p:spPr>
        <p:txBody>
          <a:bodyPr wrap="square">
            <a:spAutoFit/>
          </a:bodyPr>
          <a:lstStyle/>
          <a:p>
            <a:pPr marL="0" indent="0">
              <a:buNone/>
            </a:pPr>
            <a:r>
              <a:rPr lang="en-US" dirty="0">
                <a:solidFill>
                  <a:schemeClr val="tx2"/>
                </a:solidFill>
                <a:latin typeface="+mn-lt"/>
              </a:rPr>
              <a:t>I.  It is important to do </a:t>
            </a:r>
            <a:r>
              <a:rPr lang="en-US" dirty="0" smtClean="0">
                <a:solidFill>
                  <a:schemeClr val="tx2"/>
                </a:solidFill>
                <a:latin typeface="+mn-lt"/>
              </a:rPr>
              <a:t>something</a:t>
            </a:r>
            <a:endParaRPr lang="en-US" dirty="0">
              <a:solidFill>
                <a:schemeClr val="tx2"/>
              </a:solidFill>
              <a:latin typeface="+mn-lt"/>
            </a:endParaRPr>
          </a:p>
          <a:p>
            <a:pPr marL="0" indent="0">
              <a:buNone/>
            </a:pPr>
            <a:endParaRPr lang="en-US" sz="500" dirty="0">
              <a:solidFill>
                <a:schemeClr val="tx2"/>
              </a:solidFill>
              <a:latin typeface="+mn-lt"/>
            </a:endParaRPr>
          </a:p>
          <a:p>
            <a:pPr marL="0" indent="0">
              <a:buNone/>
            </a:pPr>
            <a:r>
              <a:rPr lang="en-US" dirty="0">
                <a:solidFill>
                  <a:schemeClr val="tx2"/>
                </a:solidFill>
                <a:latin typeface="+mn-lt"/>
              </a:rPr>
              <a:t>II. Models can be helpful tools, if used appropriately </a:t>
            </a:r>
          </a:p>
        </p:txBody>
      </p:sp>
      <p:sp>
        <p:nvSpPr>
          <p:cNvPr id="6" name="Rectangle 5"/>
          <p:cNvSpPr/>
          <p:nvPr/>
        </p:nvSpPr>
        <p:spPr>
          <a:xfrm>
            <a:off x="5410200" y="2590800"/>
            <a:ext cx="3657600" cy="1200329"/>
          </a:xfrm>
          <a:prstGeom prst="rect">
            <a:avLst/>
          </a:prstGeom>
          <a:ln>
            <a:solidFill>
              <a:schemeClr val="accent3"/>
            </a:solidFill>
          </a:ln>
        </p:spPr>
        <p:txBody>
          <a:bodyPr wrap="square">
            <a:spAutoFit/>
          </a:bodyPr>
          <a:lstStyle/>
          <a:p>
            <a:pPr marL="15875"/>
            <a:r>
              <a:rPr lang="en-US" dirty="0" smtClean="0">
                <a:solidFill>
                  <a:schemeClr val="accent1">
                    <a:lumMod val="50000"/>
                  </a:schemeClr>
                </a:solidFill>
                <a:latin typeface="+mn-lt"/>
              </a:rPr>
              <a:t>Process example: </a:t>
            </a:r>
          </a:p>
          <a:p>
            <a:pPr marL="15875"/>
            <a:r>
              <a:rPr lang="en-US" dirty="0" smtClean="0">
                <a:solidFill>
                  <a:schemeClr val="accent1">
                    <a:lumMod val="50000"/>
                  </a:schemeClr>
                </a:solidFill>
                <a:latin typeface="+mn-lt"/>
              </a:rPr>
              <a:t>Do plan </a:t>
            </a:r>
            <a:r>
              <a:rPr lang="en-US" dirty="0">
                <a:solidFill>
                  <a:schemeClr val="accent1">
                    <a:lumMod val="50000"/>
                  </a:schemeClr>
                </a:solidFill>
                <a:latin typeface="+mn-lt"/>
              </a:rPr>
              <a:t>for iterations as the first time you download data will likely not be your last</a:t>
            </a:r>
          </a:p>
        </p:txBody>
      </p:sp>
      <p:sp>
        <p:nvSpPr>
          <p:cNvPr id="7" name="Rectangle 6"/>
          <p:cNvSpPr/>
          <p:nvPr/>
        </p:nvSpPr>
        <p:spPr>
          <a:xfrm>
            <a:off x="5410200" y="5404327"/>
            <a:ext cx="3657600" cy="1200329"/>
          </a:xfrm>
          <a:prstGeom prst="rect">
            <a:avLst/>
          </a:prstGeom>
          <a:ln>
            <a:solidFill>
              <a:schemeClr val="accent3"/>
            </a:solidFill>
          </a:ln>
        </p:spPr>
        <p:txBody>
          <a:bodyPr wrap="square">
            <a:spAutoFit/>
          </a:bodyPr>
          <a:lstStyle/>
          <a:p>
            <a:r>
              <a:rPr lang="en-US" dirty="0" smtClean="0">
                <a:solidFill>
                  <a:schemeClr val="accent1">
                    <a:lumMod val="50000"/>
                  </a:schemeClr>
                </a:solidFill>
                <a:latin typeface="+mn-lt"/>
              </a:rPr>
              <a:t>Interpretation example: </a:t>
            </a:r>
          </a:p>
          <a:p>
            <a:r>
              <a:rPr lang="en-US" dirty="0" smtClean="0">
                <a:solidFill>
                  <a:schemeClr val="accent1">
                    <a:lumMod val="50000"/>
                  </a:schemeClr>
                </a:solidFill>
                <a:latin typeface="+mn-lt"/>
              </a:rPr>
              <a:t>Only </a:t>
            </a:r>
            <a:r>
              <a:rPr lang="en-US" dirty="0">
                <a:solidFill>
                  <a:schemeClr val="accent1">
                    <a:lumMod val="50000"/>
                  </a:schemeClr>
                </a:solidFill>
                <a:latin typeface="+mn-lt"/>
              </a:rPr>
              <a:t>use routed streamflow as input to a reservoir model if it has been bias-corrected</a:t>
            </a:r>
          </a:p>
        </p:txBody>
      </p:sp>
      <p:sp>
        <p:nvSpPr>
          <p:cNvPr id="8" name="Rectangle 7"/>
          <p:cNvSpPr/>
          <p:nvPr/>
        </p:nvSpPr>
        <p:spPr>
          <a:xfrm>
            <a:off x="5410200" y="3877270"/>
            <a:ext cx="3657600" cy="1477328"/>
          </a:xfrm>
          <a:prstGeom prst="rect">
            <a:avLst/>
          </a:prstGeom>
          <a:ln>
            <a:solidFill>
              <a:schemeClr val="accent3"/>
            </a:solidFill>
          </a:ln>
        </p:spPr>
        <p:txBody>
          <a:bodyPr wrap="square">
            <a:spAutoFit/>
          </a:bodyPr>
          <a:lstStyle/>
          <a:p>
            <a:r>
              <a:rPr lang="en-US" dirty="0" smtClean="0">
                <a:solidFill>
                  <a:schemeClr val="accent1">
                    <a:lumMod val="50000"/>
                  </a:schemeClr>
                </a:solidFill>
                <a:latin typeface="+mn-lt"/>
              </a:rPr>
              <a:t>Model selection example: </a:t>
            </a:r>
          </a:p>
          <a:p>
            <a:r>
              <a:rPr lang="en-US" dirty="0" smtClean="0">
                <a:latin typeface="+mn-lt"/>
              </a:rPr>
              <a:t>Recognize that results from a single global climate model realization does not capture the full range of uncertainty</a:t>
            </a:r>
            <a:endParaRPr lang="en-US" dirty="0">
              <a:latin typeface="+mn-lt"/>
            </a:endParaRPr>
          </a:p>
        </p:txBody>
      </p:sp>
    </p:spTree>
    <p:extLst>
      <p:ext uri="{BB962C8B-B14F-4D97-AF65-F5344CB8AC3E}">
        <p14:creationId xmlns:p14="http://schemas.microsoft.com/office/powerpoint/2010/main" val="44226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973" y="380134"/>
            <a:ext cx="8896027" cy="1019504"/>
          </a:xfrm>
        </p:spPr>
        <p:txBody>
          <a:bodyPr>
            <a:normAutofit fontScale="90000"/>
          </a:bodyPr>
          <a:lstStyle/>
          <a:p>
            <a:r>
              <a:rPr lang="en-US" sz="4000" dirty="0" smtClean="0"/>
              <a:t>Recommendation example </a:t>
            </a:r>
            <a:r>
              <a:rPr lang="en-US" dirty="0" smtClean="0"/>
              <a:t/>
            </a:r>
            <a:br>
              <a:rPr lang="en-US" dirty="0" smtClean="0"/>
            </a:br>
            <a:r>
              <a:rPr lang="en-US" sz="2200" dirty="0"/>
              <a:t/>
            </a:r>
            <a:br>
              <a:rPr lang="en-US" sz="2200" dirty="0"/>
            </a:br>
            <a:r>
              <a:rPr lang="en-US" sz="2700" dirty="0" smtClean="0"/>
              <a:t>Recognize that results </a:t>
            </a:r>
            <a:r>
              <a:rPr lang="en-US" sz="2700" dirty="0"/>
              <a:t>from a single global climate model realization do not capture the full range of uncertainty</a:t>
            </a:r>
          </a:p>
        </p:txBody>
      </p:sp>
      <p:sp>
        <p:nvSpPr>
          <p:cNvPr id="5" name="Content Placeholder 2"/>
          <p:cNvSpPr txBox="1">
            <a:spLocks/>
          </p:cNvSpPr>
          <p:nvPr/>
        </p:nvSpPr>
        <p:spPr bwMode="auto">
          <a:xfrm>
            <a:off x="-15497" y="1803378"/>
            <a:ext cx="9144000" cy="12244562"/>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algn="l">
              <a:spcBef>
                <a:spcPts val="0"/>
              </a:spcBef>
            </a:pPr>
            <a:r>
              <a:rPr lang="en-US" sz="2000" b="1" kern="0" dirty="0" smtClean="0">
                <a:solidFill>
                  <a:schemeClr val="accent2"/>
                </a:solidFill>
                <a:latin typeface="Trebuchet MS" charset="0"/>
                <a:ea typeface="Trebuchet MS" charset="0"/>
                <a:cs typeface="Trebuchet MS" charset="0"/>
              </a:rPr>
              <a:t>Why?</a:t>
            </a:r>
          </a:p>
          <a:p>
            <a:pPr algn="l">
              <a:spcBef>
                <a:spcPts val="0"/>
              </a:spcBef>
            </a:pPr>
            <a:endParaRPr lang="en-US" sz="800" b="1" kern="0" dirty="0" smtClean="0">
              <a:solidFill>
                <a:schemeClr val="accent1">
                  <a:lumMod val="50000"/>
                </a:schemeClr>
              </a:solidFill>
              <a:latin typeface="Trebuchet MS" charset="0"/>
              <a:ea typeface="Trebuchet MS" charset="0"/>
              <a:cs typeface="Trebuchet MS" charset="0"/>
            </a:endParaRPr>
          </a:p>
          <a:p>
            <a:pPr algn="l">
              <a:spcBef>
                <a:spcPts val="0"/>
              </a:spcBef>
            </a:pPr>
            <a:r>
              <a:rPr lang="en-US" sz="1200" kern="0" dirty="0" smtClean="0">
                <a:solidFill>
                  <a:schemeClr val="bg1">
                    <a:lumMod val="50000"/>
                  </a:schemeClr>
                </a:solidFill>
                <a:latin typeface="Georgia" charset="0"/>
                <a:ea typeface="Georgia" charset="0"/>
                <a:cs typeface="Georgia" charset="0"/>
              </a:rPr>
              <a:t>A single realization does not capture the three overarching uncertainties:  (1) Human contributions to greenhouse gases and aerosols, (2) Ability to capture physical processes using models and how realistically they respond to changes in forcings, (3) Natural variability of systems.</a:t>
            </a:r>
          </a:p>
          <a:p>
            <a:pPr algn="l">
              <a:spcBef>
                <a:spcPts val="0"/>
              </a:spcBef>
            </a:pPr>
            <a:endParaRPr lang="en-US" sz="1400" kern="0" dirty="0" smtClean="0">
              <a:solidFill>
                <a:schemeClr val="bg1">
                  <a:lumMod val="50000"/>
                </a:schemeClr>
              </a:solidFill>
              <a:latin typeface="Georgia" charset="0"/>
              <a:ea typeface="Georgia" charset="0"/>
              <a:cs typeface="Georgia" charset="0"/>
            </a:endParaRPr>
          </a:p>
          <a:p>
            <a:pPr algn="l">
              <a:spcBef>
                <a:spcPts val="0"/>
              </a:spcBef>
            </a:pPr>
            <a:r>
              <a:rPr lang="en-US" sz="2000" b="1" dirty="0">
                <a:solidFill>
                  <a:schemeClr val="accent2"/>
                </a:solidFill>
                <a:latin typeface="Trebuchet MS" charset="0"/>
                <a:ea typeface="Trebuchet MS" charset="0"/>
                <a:cs typeface="Trebuchet MS" charset="0"/>
              </a:rPr>
              <a:t>Path </a:t>
            </a:r>
            <a:r>
              <a:rPr lang="en-US" sz="2000" b="1" dirty="0" smtClean="0">
                <a:solidFill>
                  <a:schemeClr val="accent2"/>
                </a:solidFill>
                <a:latin typeface="Trebuchet MS" charset="0"/>
                <a:ea typeface="Trebuchet MS" charset="0"/>
                <a:cs typeface="Trebuchet MS" charset="0"/>
              </a:rPr>
              <a:t>forward</a:t>
            </a:r>
          </a:p>
          <a:p>
            <a:pPr algn="l">
              <a:spcBef>
                <a:spcPts val="0"/>
              </a:spcBef>
            </a:pPr>
            <a:r>
              <a:rPr lang="en-US" sz="800" dirty="0" smtClean="0">
                <a:solidFill>
                  <a:schemeClr val="accent1">
                    <a:lumMod val="50000"/>
                  </a:schemeClr>
                </a:solidFill>
                <a:latin typeface="Trebuchet MS" charset="0"/>
                <a:ea typeface="Trebuchet MS" charset="0"/>
                <a:cs typeface="Trebuchet MS" charset="0"/>
              </a:rPr>
              <a:t> </a:t>
            </a:r>
            <a:endParaRPr lang="en-US" sz="800" dirty="0">
              <a:solidFill>
                <a:schemeClr val="accent1">
                  <a:lumMod val="50000"/>
                </a:schemeClr>
              </a:solidFill>
              <a:latin typeface="Trebuchet MS" charset="0"/>
              <a:ea typeface="Trebuchet MS" charset="0"/>
              <a:cs typeface="Trebuchet MS" charset="0"/>
            </a:endParaRPr>
          </a:p>
          <a:p>
            <a:pPr algn="l">
              <a:spcBef>
                <a:spcPts val="0"/>
              </a:spcBef>
            </a:pPr>
            <a:r>
              <a:rPr lang="en-US" sz="1200" dirty="0">
                <a:solidFill>
                  <a:schemeClr val="bg1">
                    <a:lumMod val="50000"/>
                  </a:schemeClr>
                </a:solidFill>
                <a:latin typeface="Georgia" charset="0"/>
                <a:ea typeface="Georgia" charset="0"/>
                <a:cs typeface="Georgia" charset="0"/>
              </a:rPr>
              <a:t>Use multi-model ensembles (MME), or in some cases perturbed physics ensembles (PPE). More realizations provide a better representation of possible futures.  That said, more global climate model selected randomly is not necessarily better.  Instead, identify models that span the range of possible futures for the impact of interest</a:t>
            </a:r>
            <a:r>
              <a:rPr lang="en-US" sz="1200" dirty="0">
                <a:latin typeface="Georgia" charset="0"/>
                <a:ea typeface="Georgia" charset="0"/>
                <a:cs typeface="Georgia" charset="0"/>
              </a:rPr>
              <a:t>.  </a:t>
            </a:r>
            <a:endParaRPr lang="en-US" sz="1200" kern="0" dirty="0" smtClean="0">
              <a:solidFill>
                <a:schemeClr val="bg1">
                  <a:lumMod val="50000"/>
                </a:schemeClr>
              </a:solidFill>
              <a:latin typeface="Georgia" charset="0"/>
              <a:ea typeface="Georgia" charset="0"/>
              <a:cs typeface="Georgia" charset="0"/>
            </a:endParaRPr>
          </a:p>
          <a:p>
            <a:pPr algn="l">
              <a:spcBef>
                <a:spcPts val="0"/>
              </a:spcBef>
            </a:pPr>
            <a:endParaRPr lang="en-US" sz="1400" kern="0" dirty="0" smtClean="0">
              <a:solidFill>
                <a:schemeClr val="accent2"/>
              </a:solidFill>
              <a:latin typeface="Georgia" charset="0"/>
              <a:ea typeface="Georgia" charset="0"/>
              <a:cs typeface="Georgia" charset="0"/>
            </a:endParaRPr>
          </a:p>
          <a:p>
            <a:pPr algn="l">
              <a:spcBef>
                <a:spcPts val="0"/>
              </a:spcBef>
            </a:pPr>
            <a:r>
              <a:rPr lang="en-US" sz="2000" b="1" kern="0" dirty="0">
                <a:solidFill>
                  <a:schemeClr val="accent2"/>
                </a:solidFill>
                <a:latin typeface="Trebuchet MS" charset="0"/>
                <a:ea typeface="Trebuchet MS" charset="0"/>
                <a:cs typeface="Trebuchet MS" charset="0"/>
              </a:rPr>
              <a:t>Frequently asked </a:t>
            </a:r>
            <a:r>
              <a:rPr lang="en-US" sz="2000" b="1" kern="0" dirty="0" smtClean="0">
                <a:solidFill>
                  <a:schemeClr val="accent2"/>
                </a:solidFill>
                <a:latin typeface="Trebuchet MS" charset="0"/>
                <a:ea typeface="Trebuchet MS" charset="0"/>
                <a:cs typeface="Trebuchet MS" charset="0"/>
              </a:rPr>
              <a:t>questions</a:t>
            </a:r>
          </a:p>
          <a:p>
            <a:pPr algn="l">
              <a:spcBef>
                <a:spcPts val="0"/>
              </a:spcBef>
            </a:pPr>
            <a:endParaRPr lang="en-US" sz="800" b="1" kern="0" dirty="0">
              <a:solidFill>
                <a:schemeClr val="accent1">
                  <a:lumMod val="50000"/>
                </a:schemeClr>
              </a:solidFill>
              <a:latin typeface="Trebuchet MS" charset="0"/>
              <a:ea typeface="Trebuchet MS" charset="0"/>
              <a:cs typeface="Trebuchet MS" charset="0"/>
            </a:endParaRPr>
          </a:p>
          <a:p>
            <a:pPr algn="l">
              <a:spcBef>
                <a:spcPts val="0"/>
              </a:spcBef>
            </a:pPr>
            <a:r>
              <a:rPr lang="en-US" sz="1400" b="1" kern="0" dirty="0">
                <a:solidFill>
                  <a:schemeClr val="bg2">
                    <a:lumMod val="50000"/>
                  </a:schemeClr>
                </a:solidFill>
                <a:latin typeface="Georgia" charset="0"/>
                <a:ea typeface="Georgia" charset="0"/>
                <a:cs typeface="Georgia" charset="0"/>
              </a:rPr>
              <a:t>How many climate projections should I use?</a:t>
            </a:r>
          </a:p>
          <a:p>
            <a:pPr algn="l">
              <a:spcBef>
                <a:spcPts val="0"/>
              </a:spcBef>
            </a:pPr>
            <a:r>
              <a:rPr lang="en-US" sz="1200" kern="0" dirty="0">
                <a:solidFill>
                  <a:schemeClr val="bg2">
                    <a:lumMod val="50000"/>
                  </a:schemeClr>
                </a:solidFill>
                <a:latin typeface="Georgia" charset="0"/>
                <a:ea typeface="Georgia" charset="0"/>
                <a:cs typeface="Georgia" charset="0"/>
              </a:rPr>
              <a:t>It depends on your risk </a:t>
            </a:r>
            <a:r>
              <a:rPr lang="en-US" sz="1200" kern="0" dirty="0" smtClean="0">
                <a:solidFill>
                  <a:schemeClr val="bg2">
                    <a:lumMod val="50000"/>
                  </a:schemeClr>
                </a:solidFill>
                <a:latin typeface="Georgia" charset="0"/>
                <a:ea typeface="Georgia" charset="0"/>
                <a:cs typeface="Georgia" charset="0"/>
              </a:rPr>
              <a:t>tolerance</a:t>
            </a:r>
            <a:r>
              <a:rPr lang="en-US" sz="1200" kern="0" dirty="0" smtClean="0">
                <a:solidFill>
                  <a:schemeClr val="tx1">
                    <a:lumMod val="50000"/>
                    <a:lumOff val="50000"/>
                  </a:schemeClr>
                </a:solidFill>
                <a:latin typeface="Georgia" charset="0"/>
                <a:ea typeface="Georgia" charset="0"/>
                <a:cs typeface="Georgia" charset="0"/>
              </a:rPr>
              <a:t>…</a:t>
            </a:r>
            <a:endParaRPr lang="en-US" sz="1200" kern="0" dirty="0">
              <a:solidFill>
                <a:schemeClr val="tx1">
                  <a:lumMod val="50000"/>
                  <a:lumOff val="50000"/>
                </a:schemeClr>
              </a:solidFill>
              <a:latin typeface="Georgia" charset="0"/>
              <a:ea typeface="Georgia" charset="0"/>
              <a:cs typeface="Georgia" charset="0"/>
            </a:endParaRPr>
          </a:p>
          <a:p>
            <a:pPr algn="l">
              <a:spcBef>
                <a:spcPts val="0"/>
              </a:spcBef>
            </a:pPr>
            <a:endParaRPr lang="en-US" sz="1400" b="1" i="1" kern="0" dirty="0" smtClean="0">
              <a:solidFill>
                <a:schemeClr val="accent1">
                  <a:lumMod val="50000"/>
                </a:schemeClr>
              </a:solidFill>
              <a:latin typeface="Georgia" charset="0"/>
              <a:ea typeface="Georgia" charset="0"/>
              <a:cs typeface="Georgia" charset="0"/>
            </a:endParaRPr>
          </a:p>
          <a:p>
            <a:pPr algn="l">
              <a:spcBef>
                <a:spcPts val="0"/>
              </a:spcBef>
            </a:pPr>
            <a:r>
              <a:rPr lang="en-US" sz="1400" b="1" kern="0" dirty="0" smtClean="0">
                <a:solidFill>
                  <a:schemeClr val="bg2">
                    <a:lumMod val="50000"/>
                  </a:schemeClr>
                </a:solidFill>
                <a:latin typeface="Georgia" charset="0"/>
                <a:ea typeface="Georgia" charset="0"/>
                <a:cs typeface="Georgia" charset="0"/>
              </a:rPr>
              <a:t>When should I use multi-model averages v. individual models?</a:t>
            </a:r>
          </a:p>
          <a:p>
            <a:pPr algn="l">
              <a:spcBef>
                <a:spcPts val="0"/>
              </a:spcBef>
            </a:pPr>
            <a:r>
              <a:rPr lang="en-US" sz="1200" kern="0" dirty="0" smtClean="0">
                <a:solidFill>
                  <a:schemeClr val="tx1">
                    <a:lumMod val="50000"/>
                    <a:lumOff val="50000"/>
                  </a:schemeClr>
                </a:solidFill>
                <a:latin typeface="Georgia" charset="0"/>
                <a:ea typeface="Georgia" charset="0"/>
                <a:cs typeface="Georgia" charset="0"/>
              </a:rPr>
              <a:t>Use averages only when the impact is an average (e.g., shifts in seasonal hydrographs), use individual models for time series dependent impacts (e.g., floods)….</a:t>
            </a:r>
          </a:p>
          <a:p>
            <a:pPr algn="l">
              <a:spcBef>
                <a:spcPts val="0"/>
              </a:spcBef>
            </a:pPr>
            <a:endParaRPr lang="en-US" sz="1200" kern="0" dirty="0">
              <a:solidFill>
                <a:schemeClr val="tx1">
                  <a:lumMod val="50000"/>
                  <a:lumOff val="50000"/>
                </a:schemeClr>
              </a:solidFill>
              <a:latin typeface="Georgia" charset="0"/>
              <a:ea typeface="Georgia" charset="0"/>
              <a:cs typeface="Georgia" charset="0"/>
            </a:endParaRPr>
          </a:p>
          <a:p>
            <a:pPr algn="l">
              <a:spcBef>
                <a:spcPts val="0"/>
              </a:spcBef>
            </a:pPr>
            <a:r>
              <a:rPr lang="en-US" sz="2000" b="1" kern="0" dirty="0" smtClean="0">
                <a:solidFill>
                  <a:schemeClr val="accent2"/>
                </a:solidFill>
                <a:latin typeface="Trebuchet MS" charset="0"/>
                <a:ea typeface="Trebuchet MS" charset="0"/>
                <a:cs typeface="Trebuchet MS" charset="0"/>
              </a:rPr>
              <a:t>Real world examples...</a:t>
            </a:r>
          </a:p>
          <a:p>
            <a:pPr algn="l">
              <a:spcBef>
                <a:spcPts val="0"/>
              </a:spcBef>
            </a:pPr>
            <a:endParaRPr lang="en-US" sz="800" kern="0" dirty="0" smtClean="0">
              <a:solidFill>
                <a:schemeClr val="tx1">
                  <a:lumMod val="50000"/>
                  <a:lumOff val="50000"/>
                </a:schemeClr>
              </a:solidFill>
              <a:latin typeface="Georgia" charset="0"/>
              <a:ea typeface="Georgia" charset="0"/>
              <a:cs typeface="Georgia" charset="0"/>
            </a:endParaRPr>
          </a:p>
        </p:txBody>
      </p:sp>
    </p:spTree>
    <p:extLst>
      <p:ext uri="{BB962C8B-B14F-4D97-AF65-F5344CB8AC3E}">
        <p14:creationId xmlns:p14="http://schemas.microsoft.com/office/powerpoint/2010/main" val="815280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131" y="0"/>
            <a:ext cx="9144000" cy="685800"/>
          </a:xfrm>
        </p:spPr>
        <p:txBody>
          <a:bodyPr/>
          <a:lstStyle/>
          <a:p>
            <a:r>
              <a:rPr lang="en-US" dirty="0" smtClean="0"/>
              <a:t>Collecting feedback</a:t>
            </a:r>
            <a:endParaRPr lang="en-US" dirty="0"/>
          </a:p>
        </p:txBody>
      </p:sp>
      <p:sp>
        <p:nvSpPr>
          <p:cNvPr id="13" name="TextBox 12"/>
          <p:cNvSpPr txBox="1"/>
          <p:nvPr/>
        </p:nvSpPr>
        <p:spPr>
          <a:xfrm>
            <a:off x="269669" y="5971805"/>
            <a:ext cx="8759643" cy="646331"/>
          </a:xfrm>
          <a:prstGeom prst="rect">
            <a:avLst/>
          </a:prstGeom>
          <a:noFill/>
        </p:spPr>
        <p:txBody>
          <a:bodyPr wrap="square" rtlCol="0">
            <a:spAutoFit/>
          </a:bodyPr>
          <a:lstStyle/>
          <a:p>
            <a:r>
              <a:rPr lang="en-US" dirty="0" smtClean="0">
                <a:latin typeface="+mn-lt"/>
              </a:rPr>
              <a:t>Collecting feedback on existing dos and don’ts, others dos and don’ts and examples, notecards above are </a:t>
            </a:r>
            <a:r>
              <a:rPr lang="en-US" smtClean="0">
                <a:latin typeface="+mn-lt"/>
              </a:rPr>
              <a:t>from AGU Fall meeting. </a:t>
            </a:r>
            <a:endParaRPr lang="en-US" dirty="0">
              <a:latin typeface="+mn-lt"/>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7936" t="15513" r="-7936" b="28053"/>
          <a:stretch/>
        </p:blipFill>
        <p:spPr>
          <a:xfrm>
            <a:off x="384357" y="1323585"/>
            <a:ext cx="4507351" cy="190774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t="11476" b="13371"/>
          <a:stretch/>
        </p:blipFill>
        <p:spPr>
          <a:xfrm>
            <a:off x="2028901" y="2114656"/>
            <a:ext cx="3962352" cy="2233351"/>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t="21950" b="16303"/>
          <a:stretch/>
        </p:blipFill>
        <p:spPr>
          <a:xfrm>
            <a:off x="3786238" y="3084525"/>
            <a:ext cx="5086888" cy="2355744"/>
          </a:xfrm>
          <a:prstGeom prst="rect">
            <a:avLst/>
          </a:prstGeom>
        </p:spPr>
      </p:pic>
    </p:spTree>
    <p:extLst>
      <p:ext uri="{BB962C8B-B14F-4D97-AF65-F5344CB8AC3E}">
        <p14:creationId xmlns:p14="http://schemas.microsoft.com/office/powerpoint/2010/main" val="863576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863601" y="1433909"/>
            <a:ext cx="7416800" cy="1323439"/>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Accessible information: factsheets, website</a:t>
            </a:r>
          </a:p>
        </p:txBody>
      </p:sp>
    </p:spTree>
    <p:extLst>
      <p:ext uri="{BB962C8B-B14F-4D97-AF65-F5344CB8AC3E}">
        <p14:creationId xmlns:p14="http://schemas.microsoft.com/office/powerpoint/2010/main" val="1160571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7458" y="-1"/>
            <a:ext cx="8756542" cy="1751309"/>
          </a:xfrm>
        </p:spPr>
        <p:txBody>
          <a:bodyPr>
            <a:normAutofit/>
          </a:bodyPr>
          <a:lstStyle/>
          <a:p>
            <a:r>
              <a:rPr lang="en-US" sz="4000" dirty="0" smtClean="0"/>
              <a:t>Bridging the gap between research and operations</a:t>
            </a:r>
            <a:endParaRPr lang="en-US" sz="4000" dirty="0"/>
          </a:p>
        </p:txBody>
      </p:sp>
      <p:sp>
        <p:nvSpPr>
          <p:cNvPr id="5" name="TextBox 4"/>
          <p:cNvSpPr txBox="1"/>
          <p:nvPr/>
        </p:nvSpPr>
        <p:spPr>
          <a:xfrm>
            <a:off x="4765729" y="3257996"/>
            <a:ext cx="4241111" cy="3416320"/>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marL="514350" indent="-514350">
              <a:buFontTx/>
              <a:buAutoNum type="arabicPeriod"/>
            </a:pPr>
            <a:r>
              <a:rPr lang="en-US" sz="2400" dirty="0">
                <a:solidFill>
                  <a:schemeClr val="accent1"/>
                </a:solidFill>
                <a:latin typeface="+mj-lt"/>
                <a:ea typeface="Calibri" charset="0"/>
                <a:cs typeface="Calibri" charset="0"/>
              </a:rPr>
              <a:t>Specific application: </a:t>
            </a:r>
            <a:r>
              <a:rPr lang="en-US" sz="2400" dirty="0" smtClean="0">
                <a:solidFill>
                  <a:schemeClr val="accent1"/>
                </a:solidFill>
                <a:latin typeface="+mj-lt"/>
                <a:ea typeface="Calibri" charset="0"/>
                <a:cs typeface="Calibri" charset="0"/>
              </a:rPr>
              <a:t>Hydrologic storylines </a:t>
            </a:r>
            <a:endParaRPr lang="en-US" sz="2400" dirty="0">
              <a:solidFill>
                <a:schemeClr val="accent1"/>
              </a:solidFill>
              <a:latin typeface="+mj-lt"/>
              <a:ea typeface="Calibri" charset="0"/>
              <a:cs typeface="Calibri" charset="0"/>
            </a:endParaRPr>
          </a:p>
          <a:p>
            <a:pPr marL="514350" indent="-514350">
              <a:buAutoNum type="arabicPeriod"/>
            </a:pPr>
            <a:r>
              <a:rPr lang="en-US" sz="2400" dirty="0" smtClean="0">
                <a:solidFill>
                  <a:schemeClr val="accent1"/>
                </a:solidFill>
                <a:latin typeface="+mj-lt"/>
                <a:ea typeface="Calibri" charset="0"/>
                <a:cs typeface="Calibri" charset="0"/>
              </a:rPr>
              <a:t>General guidance:  Climate information dos and don’ts for water resources</a:t>
            </a:r>
          </a:p>
          <a:p>
            <a:pPr marL="514350" indent="-514350">
              <a:buAutoNum type="arabicPeriod"/>
            </a:pPr>
            <a:r>
              <a:rPr lang="en-US" sz="2400" dirty="0" smtClean="0">
                <a:solidFill>
                  <a:schemeClr val="accent1"/>
                </a:solidFill>
                <a:latin typeface="+mj-lt"/>
                <a:ea typeface="Calibri" charset="0"/>
                <a:cs typeface="Calibri" charset="0"/>
              </a:rPr>
              <a:t>Accessible information: factsheets, website</a:t>
            </a:r>
          </a:p>
          <a:p>
            <a:pPr marL="514350" indent="-514350">
              <a:buAutoNum type="arabicPeriod"/>
            </a:pPr>
            <a:r>
              <a:rPr lang="en-US" sz="2400" dirty="0" smtClean="0">
                <a:solidFill>
                  <a:schemeClr val="accent1"/>
                </a:solidFill>
                <a:latin typeface="+mj-lt"/>
                <a:ea typeface="Calibri" charset="0"/>
                <a:cs typeface="Calibri" charset="0"/>
              </a:rPr>
              <a:t>Growing the community</a:t>
            </a:r>
            <a:endParaRPr lang="en-US" sz="2400" dirty="0">
              <a:solidFill>
                <a:schemeClr val="accent1"/>
              </a:solidFill>
              <a:latin typeface="+mj-lt"/>
              <a:ea typeface="Calibri" charset="0"/>
              <a:cs typeface="Calibri" charset="0"/>
            </a:endParaRPr>
          </a:p>
        </p:txBody>
      </p:sp>
      <p:sp>
        <p:nvSpPr>
          <p:cNvPr id="6" name="Content Placeholder 2"/>
          <p:cNvSpPr txBox="1">
            <a:spLocks/>
          </p:cNvSpPr>
          <p:nvPr/>
        </p:nvSpPr>
        <p:spPr bwMode="auto">
          <a:xfrm>
            <a:off x="27495203" y="14528690"/>
            <a:ext cx="10010821" cy="12244562"/>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algn="l">
              <a:lnSpc>
                <a:spcPct val="120000"/>
              </a:lnSpc>
              <a:spcBef>
                <a:spcPts val="0"/>
              </a:spcBef>
            </a:pPr>
            <a:endParaRPr lang="en-US" sz="1200" b="1" kern="0" dirty="0">
              <a:solidFill>
                <a:schemeClr val="accent1">
                  <a:lumMod val="50000"/>
                </a:schemeClr>
              </a:solidFill>
              <a:latin typeface="Trebuchet MS" charset="0"/>
              <a:ea typeface="Trebuchet MS" charset="0"/>
              <a:cs typeface="Trebuchet MS"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Why?</a:t>
            </a:r>
          </a:p>
          <a:p>
            <a:pPr algn="l">
              <a:spcBef>
                <a:spcPts val="0"/>
              </a:spcBef>
            </a:pPr>
            <a:r>
              <a:rPr lang="en-US" sz="1200" b="1" kern="0" dirty="0" smtClean="0">
                <a:solidFill>
                  <a:schemeClr val="accent1">
                    <a:lumMod val="50000"/>
                  </a:schemeClr>
                </a:solidFill>
                <a:latin typeface="Trebuchet MS" charset="0"/>
                <a:ea typeface="Trebuchet MS" charset="0"/>
                <a:cs typeface="Trebuchet MS" charset="0"/>
              </a:rPr>
              <a:t> </a:t>
            </a:r>
            <a:endParaRPr lang="en-US" sz="800" b="1" kern="0" dirty="0" smtClean="0">
              <a:solidFill>
                <a:schemeClr val="accent1">
                  <a:lumMod val="50000"/>
                </a:schemeClr>
              </a:solidFill>
              <a:latin typeface="Trebuchet MS" charset="0"/>
              <a:ea typeface="Trebuchet MS" charset="0"/>
              <a:cs typeface="Trebuchet MS" charset="0"/>
            </a:endParaRPr>
          </a:p>
          <a:p>
            <a:pPr algn="l">
              <a:spcBef>
                <a:spcPts val="0"/>
              </a:spcBef>
            </a:pPr>
            <a:r>
              <a:rPr lang="en-US" sz="2400" kern="0" dirty="0" smtClean="0">
                <a:solidFill>
                  <a:schemeClr val="bg1">
                    <a:lumMod val="50000"/>
                  </a:schemeClr>
                </a:solidFill>
                <a:latin typeface="Georgia" charset="0"/>
                <a:ea typeface="Georgia" charset="0"/>
                <a:cs typeface="Georgia" charset="0"/>
              </a:rPr>
              <a:t>A single realization does not capture the three overarching uncertainties:  (1) Human contributions to greenhouse gases and aerosols, (2) Ability to capture physical processes using models and how realistically they respond to changes in forcings, (3) Natural variability of systems.</a:t>
            </a: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dirty="0">
                <a:solidFill>
                  <a:schemeClr val="accent1">
                    <a:lumMod val="50000"/>
                  </a:schemeClr>
                </a:solidFill>
                <a:latin typeface="Trebuchet MS" charset="0"/>
                <a:ea typeface="Trebuchet MS" charset="0"/>
                <a:cs typeface="Trebuchet MS" charset="0"/>
              </a:rPr>
              <a:t>Path </a:t>
            </a:r>
            <a:r>
              <a:rPr lang="en-US" sz="4000" b="1" dirty="0" smtClean="0">
                <a:solidFill>
                  <a:schemeClr val="accent1">
                    <a:lumMod val="50000"/>
                  </a:schemeClr>
                </a:solidFill>
                <a:latin typeface="Trebuchet MS" charset="0"/>
                <a:ea typeface="Trebuchet MS" charset="0"/>
                <a:cs typeface="Trebuchet MS" charset="0"/>
              </a:rPr>
              <a:t>forward</a:t>
            </a:r>
          </a:p>
          <a:p>
            <a:pPr algn="l">
              <a:spcBef>
                <a:spcPts val="0"/>
              </a:spcBef>
            </a:pPr>
            <a:r>
              <a:rPr lang="en-US" sz="800" dirty="0" smtClean="0">
                <a:solidFill>
                  <a:schemeClr val="accent1">
                    <a:lumMod val="50000"/>
                  </a:schemeClr>
                </a:solidFill>
                <a:latin typeface="Trebuchet MS" charset="0"/>
                <a:ea typeface="Trebuchet MS" charset="0"/>
                <a:cs typeface="Trebuchet MS" charset="0"/>
              </a:rPr>
              <a:t> </a:t>
            </a:r>
            <a:endParaRPr lang="en-US" sz="800" dirty="0">
              <a:solidFill>
                <a:schemeClr val="accent1">
                  <a:lumMod val="50000"/>
                </a:schemeClr>
              </a:solidFill>
              <a:latin typeface="Trebuchet MS" charset="0"/>
              <a:ea typeface="Trebuchet MS" charset="0"/>
              <a:cs typeface="Trebuchet MS" charset="0"/>
            </a:endParaRPr>
          </a:p>
          <a:p>
            <a:pPr algn="l">
              <a:spcBef>
                <a:spcPts val="0"/>
              </a:spcBef>
            </a:pPr>
            <a:r>
              <a:rPr lang="en-US" sz="2400" dirty="0">
                <a:solidFill>
                  <a:schemeClr val="bg1">
                    <a:lumMod val="50000"/>
                  </a:schemeClr>
                </a:solidFill>
                <a:latin typeface="Georgia" charset="0"/>
                <a:ea typeface="Georgia" charset="0"/>
                <a:cs typeface="Georgia" charset="0"/>
              </a:rPr>
              <a:t>Use multi-model ensembles (MME), or in some cases perturbed physics ensembles (PPE). More realizations provide a better representation of possible futures.  That said, more global climate model selected randomly is not necessarily better.  Instead, identify models that span the range of possible futures for the impact of interest</a:t>
            </a:r>
            <a:r>
              <a:rPr lang="en-US" sz="2400" dirty="0">
                <a:latin typeface="Georgia" charset="0"/>
                <a:ea typeface="Georgia" charset="0"/>
                <a:cs typeface="Georgia" charset="0"/>
              </a:rPr>
              <a:t>.  </a:t>
            </a:r>
            <a:endParaRPr lang="en-US" sz="2400" kern="0" dirty="0" smtClean="0">
              <a:solidFill>
                <a:schemeClr val="bg1">
                  <a:lumMod val="50000"/>
                </a:schemeClr>
              </a:solidFill>
              <a:latin typeface="Georgia" charset="0"/>
              <a:ea typeface="Georgia" charset="0"/>
              <a:cs typeface="Georgia" charset="0"/>
            </a:endParaRP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kern="0" dirty="0">
                <a:solidFill>
                  <a:schemeClr val="accent1">
                    <a:lumMod val="50000"/>
                  </a:schemeClr>
                </a:solidFill>
                <a:latin typeface="Trebuchet MS" charset="0"/>
                <a:ea typeface="Trebuchet MS" charset="0"/>
                <a:cs typeface="Trebuchet MS" charset="0"/>
              </a:rPr>
              <a:t>Frequently asked </a:t>
            </a:r>
            <a:r>
              <a:rPr lang="en-US" sz="4000" b="1" kern="0" dirty="0" smtClean="0">
                <a:solidFill>
                  <a:schemeClr val="accent1">
                    <a:lumMod val="50000"/>
                  </a:schemeClr>
                </a:solidFill>
                <a:latin typeface="Trebuchet MS" charset="0"/>
                <a:ea typeface="Trebuchet MS" charset="0"/>
                <a:cs typeface="Trebuchet MS" charset="0"/>
              </a:rPr>
              <a:t>questions</a:t>
            </a:r>
          </a:p>
          <a:p>
            <a:pPr algn="l">
              <a:spcBef>
                <a:spcPts val="0"/>
              </a:spcBef>
            </a:pPr>
            <a:endParaRPr lang="en-US" sz="800" b="1" kern="0" dirty="0">
              <a:solidFill>
                <a:schemeClr val="accent1">
                  <a:lumMod val="50000"/>
                </a:schemeClr>
              </a:solidFill>
              <a:latin typeface="Trebuchet MS" charset="0"/>
              <a:ea typeface="Trebuchet MS" charset="0"/>
              <a:cs typeface="Trebuchet MS" charset="0"/>
            </a:endParaRPr>
          </a:p>
          <a:p>
            <a:pPr algn="l">
              <a:spcBef>
                <a:spcPts val="0"/>
              </a:spcBef>
            </a:pPr>
            <a:r>
              <a:rPr lang="en-US" sz="2400" b="1" kern="0" dirty="0">
                <a:solidFill>
                  <a:schemeClr val="accent4">
                    <a:lumMod val="50000"/>
                    <a:lumOff val="50000"/>
                  </a:schemeClr>
                </a:solidFill>
                <a:latin typeface="Georgia" charset="0"/>
                <a:ea typeface="Georgia" charset="0"/>
                <a:cs typeface="Georgia" charset="0"/>
              </a:rPr>
              <a:t>How many climate projections should I use?</a:t>
            </a:r>
          </a:p>
          <a:p>
            <a:pPr algn="l">
              <a:spcBef>
                <a:spcPts val="0"/>
              </a:spcBef>
            </a:pPr>
            <a:r>
              <a:rPr lang="en-US" sz="2400" kern="0" dirty="0">
                <a:solidFill>
                  <a:schemeClr val="tx1">
                    <a:lumMod val="50000"/>
                    <a:lumOff val="50000"/>
                  </a:schemeClr>
                </a:solidFill>
                <a:latin typeface="Georgia" charset="0"/>
                <a:ea typeface="Georgia" charset="0"/>
                <a:cs typeface="Georgia" charset="0"/>
              </a:rPr>
              <a:t>It depends on your risk </a:t>
            </a:r>
            <a:r>
              <a:rPr lang="en-US" sz="2400" kern="0" dirty="0" smtClean="0">
                <a:solidFill>
                  <a:schemeClr val="tx1">
                    <a:lumMod val="50000"/>
                    <a:lumOff val="50000"/>
                  </a:schemeClr>
                </a:solidFill>
                <a:latin typeface="Georgia" charset="0"/>
                <a:ea typeface="Georgia" charset="0"/>
                <a:cs typeface="Georgia" charset="0"/>
              </a:rPr>
              <a:t>tolerance…</a:t>
            </a: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endParaRPr lang="en-US" sz="2400" b="1" i="1" kern="0" dirty="0" smtClean="0">
              <a:solidFill>
                <a:schemeClr val="accent1">
                  <a:lumMod val="50000"/>
                </a:schemeClr>
              </a:solidFill>
              <a:latin typeface="Georgia" charset="0"/>
              <a:ea typeface="Georgia" charset="0"/>
              <a:cs typeface="Georgia" charset="0"/>
            </a:endParaRPr>
          </a:p>
          <a:p>
            <a:pPr algn="l">
              <a:spcBef>
                <a:spcPts val="0"/>
              </a:spcBef>
            </a:pPr>
            <a:r>
              <a:rPr lang="en-US" sz="2400" b="1" kern="0" dirty="0" smtClean="0">
                <a:solidFill>
                  <a:schemeClr val="accent4">
                    <a:lumMod val="50000"/>
                    <a:lumOff val="50000"/>
                  </a:schemeClr>
                </a:solidFill>
                <a:latin typeface="Georgia" charset="0"/>
                <a:ea typeface="Georgia" charset="0"/>
                <a:cs typeface="Georgia" charset="0"/>
              </a:rPr>
              <a:t>When should I use multi-model averages v. individual models?</a:t>
            </a:r>
          </a:p>
          <a:p>
            <a:pPr algn="l">
              <a:spcBef>
                <a:spcPts val="0"/>
              </a:spcBef>
            </a:pPr>
            <a:r>
              <a:rPr lang="en-US" sz="2400" kern="0" dirty="0" smtClean="0">
                <a:solidFill>
                  <a:schemeClr val="tx1">
                    <a:lumMod val="50000"/>
                    <a:lumOff val="50000"/>
                  </a:schemeClr>
                </a:solidFill>
                <a:latin typeface="Georgia" charset="0"/>
                <a:ea typeface="Georgia" charset="0"/>
                <a:cs typeface="Georgia" charset="0"/>
              </a:rPr>
              <a:t>Use averages only when the impact is an average (e.g., shifts in seasonal hydrographs), use individual models for time series dependent impacts (e.g., floods)….</a:t>
            </a:r>
          </a:p>
          <a:p>
            <a:pPr algn="l">
              <a:spcBef>
                <a:spcPts val="0"/>
              </a:spcBef>
            </a:pP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Real world examples...</a:t>
            </a:r>
          </a:p>
          <a:p>
            <a:pPr algn="l">
              <a:spcBef>
                <a:spcPts val="0"/>
              </a:spcBef>
            </a:pPr>
            <a:endParaRPr lang="en-US" sz="800" kern="0" dirty="0" smtClean="0">
              <a:solidFill>
                <a:schemeClr val="tx1">
                  <a:lumMod val="50000"/>
                  <a:lumOff val="50000"/>
                </a:schemeClr>
              </a:solidFill>
              <a:latin typeface="Georgia" charset="0"/>
              <a:ea typeface="Georgia" charset="0"/>
              <a:cs typeface="Georgia" charset="0"/>
            </a:endParaRPr>
          </a:p>
        </p:txBody>
      </p:sp>
      <p:sp>
        <p:nvSpPr>
          <p:cNvPr id="7" name="Content Placeholder 2"/>
          <p:cNvSpPr>
            <a:spLocks noGrp="1"/>
          </p:cNvSpPr>
          <p:nvPr>
            <p:ph idx="1"/>
          </p:nvPr>
        </p:nvSpPr>
        <p:spPr>
          <a:xfrm>
            <a:off x="457200" y="1751308"/>
            <a:ext cx="8229600" cy="4325112"/>
          </a:xfrm>
        </p:spPr>
        <p:txBody>
          <a:bodyPr/>
          <a:lstStyle/>
          <a:p>
            <a:r>
              <a:rPr lang="en-US" dirty="0" smtClean="0"/>
              <a:t>Usable products</a:t>
            </a:r>
          </a:p>
          <a:p>
            <a:r>
              <a:rPr lang="en-US" dirty="0" smtClean="0"/>
              <a:t>Assessable information about those products</a:t>
            </a:r>
          </a:p>
          <a:p>
            <a:r>
              <a:rPr lang="en-US" dirty="0" smtClean="0"/>
              <a:t>Appropriate guidance</a:t>
            </a:r>
          </a:p>
          <a:p>
            <a:r>
              <a:rPr lang="en-US" dirty="0" smtClean="0"/>
              <a:t>Engaged practitioners</a:t>
            </a:r>
          </a:p>
          <a:p>
            <a:r>
              <a:rPr lang="en-US" dirty="0" smtClean="0"/>
              <a:t>Effective feedback</a:t>
            </a:r>
            <a:endParaRPr lang="en-US" dirty="0"/>
          </a:p>
        </p:txBody>
      </p:sp>
    </p:spTree>
    <p:extLst>
      <p:ext uri="{BB962C8B-B14F-4D97-AF65-F5344CB8AC3E}">
        <p14:creationId xmlns:p14="http://schemas.microsoft.com/office/powerpoint/2010/main" val="679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70" y="425613"/>
            <a:ext cx="3850272" cy="4982705"/>
          </a:xfrm>
          <a:prstGeom prst="rect">
            <a:avLst/>
          </a:prstGeom>
          <a:ln>
            <a:solidFill>
              <a:schemeClr val="accent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208" y="1279053"/>
            <a:ext cx="3850272" cy="4982705"/>
          </a:xfrm>
          <a:prstGeom prst="rect">
            <a:avLst/>
          </a:prstGeom>
          <a:solidFill>
            <a:schemeClr val="bg1"/>
          </a:solidFill>
          <a:ln>
            <a:solidFill>
              <a:schemeClr val="accent1"/>
            </a:solidFill>
          </a:ln>
        </p:spPr>
      </p:pic>
      <p:sp>
        <p:nvSpPr>
          <p:cNvPr id="6" name="TextBox 5"/>
          <p:cNvSpPr txBox="1"/>
          <p:nvPr/>
        </p:nvSpPr>
        <p:spPr>
          <a:xfrm>
            <a:off x="6096749" y="1486399"/>
            <a:ext cx="2496286" cy="3693319"/>
          </a:xfrm>
          <a:prstGeom prst="rect">
            <a:avLst/>
          </a:prstGeom>
          <a:noFill/>
        </p:spPr>
        <p:txBody>
          <a:bodyPr wrap="square" rtlCol="0">
            <a:spAutoFit/>
          </a:bodyPr>
          <a:lstStyle/>
          <a:p>
            <a:r>
              <a:rPr lang="en-US" dirty="0" smtClean="0">
                <a:latin typeface="+mj-lt"/>
              </a:rPr>
              <a:t>Concise summaries of tools, each include:</a:t>
            </a:r>
          </a:p>
          <a:p>
            <a:endParaRPr lang="en-US" dirty="0">
              <a:latin typeface="+mj-lt"/>
            </a:endParaRPr>
          </a:p>
          <a:p>
            <a:pPr marL="342900" indent="-342900">
              <a:buAutoNum type="arabicPeriod"/>
            </a:pPr>
            <a:r>
              <a:rPr lang="en-US" dirty="0" smtClean="0">
                <a:latin typeface="+mj-lt"/>
              </a:rPr>
              <a:t>The challenge</a:t>
            </a:r>
          </a:p>
          <a:p>
            <a:pPr marL="342900" indent="-342900">
              <a:buAutoNum type="arabicPeriod"/>
            </a:pPr>
            <a:r>
              <a:rPr lang="en-US" dirty="0" smtClean="0">
                <a:latin typeface="+mj-lt"/>
              </a:rPr>
              <a:t>How this tool faces this challenge</a:t>
            </a:r>
          </a:p>
          <a:p>
            <a:pPr marL="342900" indent="-342900">
              <a:buAutoNum type="arabicPeriod"/>
            </a:pPr>
            <a:r>
              <a:rPr lang="en-US" dirty="0" smtClean="0">
                <a:latin typeface="+mj-lt"/>
              </a:rPr>
              <a:t>What are the scientific advances</a:t>
            </a:r>
          </a:p>
          <a:p>
            <a:pPr marL="342900" indent="-342900">
              <a:buAutoNum type="arabicPeriod"/>
            </a:pPr>
            <a:r>
              <a:rPr lang="en-US" dirty="0" smtClean="0">
                <a:latin typeface="+mj-lt"/>
              </a:rPr>
              <a:t>What are the directions forward</a:t>
            </a:r>
          </a:p>
          <a:p>
            <a:pPr marL="342900" indent="-342900">
              <a:buAutoNum type="arabicPeriod"/>
            </a:pPr>
            <a:r>
              <a:rPr lang="en-US" dirty="0" smtClean="0">
                <a:latin typeface="+mj-lt"/>
              </a:rPr>
              <a:t>Where one could go for more information</a:t>
            </a:r>
          </a:p>
        </p:txBody>
      </p:sp>
    </p:spTree>
    <p:extLst>
      <p:ext uri="{BB962C8B-B14F-4D97-AF65-F5344CB8AC3E}">
        <p14:creationId xmlns:p14="http://schemas.microsoft.com/office/powerpoint/2010/main" val="20286858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222B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477" y="325464"/>
            <a:ext cx="9608949" cy="558425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99943"/>
            <a:ext cx="9144000" cy="2820112"/>
          </a:xfrm>
          <a:prstGeom prst="rect">
            <a:avLst/>
          </a:prstGeom>
        </p:spPr>
      </p:pic>
      <p:sp>
        <p:nvSpPr>
          <p:cNvPr id="8" name="TextBox 7"/>
          <p:cNvSpPr txBox="1"/>
          <p:nvPr/>
        </p:nvSpPr>
        <p:spPr>
          <a:xfrm>
            <a:off x="325465" y="2488461"/>
            <a:ext cx="3568484" cy="923330"/>
          </a:xfrm>
          <a:prstGeom prst="rect">
            <a:avLst/>
          </a:prstGeom>
          <a:solidFill>
            <a:schemeClr val="bg1"/>
          </a:solidFill>
        </p:spPr>
        <p:txBody>
          <a:bodyPr wrap="square" rtlCol="0">
            <a:spAutoFit/>
          </a:bodyPr>
          <a:lstStyle/>
          <a:p>
            <a:r>
              <a:rPr lang="en-US" dirty="0" smtClean="0">
                <a:latin typeface="+mj-lt"/>
              </a:rPr>
              <a:t>Designed to make research more accessible in layers, particularly for USACE and Bureau partners</a:t>
            </a:r>
          </a:p>
        </p:txBody>
      </p:sp>
      <p:cxnSp>
        <p:nvCxnSpPr>
          <p:cNvPr id="10" name="Straight Arrow Connector 9"/>
          <p:cNvCxnSpPr/>
          <p:nvPr/>
        </p:nvCxnSpPr>
        <p:spPr>
          <a:xfrm flipH="1" flipV="1">
            <a:off x="6369803" y="805542"/>
            <a:ext cx="449451" cy="7904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 y="1980"/>
            <a:ext cx="9144000" cy="263471"/>
          </a:xfrm>
          <a:prstGeom prst="rect">
            <a:avLst/>
          </a:prstGeom>
        </p:spPr>
      </p:pic>
      <p:sp>
        <p:nvSpPr>
          <p:cNvPr id="17" name="Rectangle 16"/>
          <p:cNvSpPr/>
          <p:nvPr/>
        </p:nvSpPr>
        <p:spPr>
          <a:xfrm>
            <a:off x="4060556" y="32976"/>
            <a:ext cx="1053885" cy="15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65414" y="-29469"/>
            <a:ext cx="7090472" cy="246221"/>
          </a:xfrm>
          <a:prstGeom prst="rect">
            <a:avLst/>
          </a:prstGeom>
        </p:spPr>
        <p:txBody>
          <a:bodyPr wrap="square">
            <a:spAutoFit/>
          </a:bodyPr>
          <a:lstStyle/>
          <a:p>
            <a:r>
              <a:rPr lang="en-US" sz="1000" dirty="0"/>
              <a:t> https://</a:t>
            </a:r>
            <a:r>
              <a:rPr lang="en-US" sz="1000" dirty="0" err="1" smtClean="0"/>
              <a:t>ral.ucar.edu</a:t>
            </a:r>
            <a:r>
              <a:rPr lang="en-US" sz="1000" dirty="0" smtClean="0"/>
              <a:t>/hap/computational-hydrology</a:t>
            </a:r>
            <a:endParaRPr lang="en-US" sz="1000" dirty="0"/>
          </a:p>
        </p:txBody>
      </p:sp>
    </p:spTree>
    <p:extLst>
      <p:ext uri="{BB962C8B-B14F-4D97-AF65-F5344CB8AC3E}">
        <p14:creationId xmlns:p14="http://schemas.microsoft.com/office/powerpoint/2010/main" val="153729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658318" y="1805868"/>
            <a:ext cx="5858359" cy="1323439"/>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Growing the community</a:t>
            </a:r>
            <a:endParaRPr lang="en-US" sz="4000" b="1" dirty="0">
              <a:solidFill>
                <a:schemeClr val="accent1"/>
              </a:solidFill>
              <a:latin typeface="+mj-lt"/>
              <a:ea typeface="Calibri" charset="0"/>
              <a:cs typeface="Calibri" charset="0"/>
            </a:endParaRPr>
          </a:p>
        </p:txBody>
      </p:sp>
    </p:spTree>
    <p:extLst>
      <p:ext uri="{BB962C8B-B14F-4D97-AF65-F5344CB8AC3E}">
        <p14:creationId xmlns:p14="http://schemas.microsoft.com/office/powerpoint/2010/main" val="457559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59" y="0"/>
            <a:ext cx="5299364" cy="6858000"/>
          </a:xfrm>
          <a:prstGeom prst="rect">
            <a:avLst/>
          </a:prstGeom>
        </p:spPr>
      </p:pic>
      <p:sp>
        <p:nvSpPr>
          <p:cNvPr id="5" name="TextBox 4"/>
          <p:cNvSpPr txBox="1"/>
          <p:nvPr/>
        </p:nvSpPr>
        <p:spPr>
          <a:xfrm>
            <a:off x="5935851" y="1702877"/>
            <a:ext cx="2882685" cy="4247317"/>
          </a:xfrm>
          <a:prstGeom prst="rect">
            <a:avLst/>
          </a:prstGeom>
          <a:noFill/>
        </p:spPr>
        <p:txBody>
          <a:bodyPr wrap="square" rtlCol="0">
            <a:spAutoFit/>
          </a:bodyPr>
          <a:lstStyle/>
          <a:p>
            <a:r>
              <a:rPr lang="en-US" dirty="0" smtClean="0">
                <a:latin typeface="+mj-lt"/>
              </a:rPr>
              <a:t>11 sessions at 2016 AGU Fall meeting</a:t>
            </a:r>
          </a:p>
          <a:p>
            <a:endParaRPr lang="en-US" dirty="0">
              <a:latin typeface="+mj-lt"/>
            </a:endParaRPr>
          </a:p>
          <a:p>
            <a:r>
              <a:rPr lang="en-US" dirty="0">
                <a:latin typeface="+mj-lt"/>
              </a:rPr>
              <a:t>A</a:t>
            </a:r>
            <a:r>
              <a:rPr lang="en-US" dirty="0" smtClean="0">
                <a:latin typeface="+mj-lt"/>
              </a:rPr>
              <a:t> press panel:  “Integrating scientific research into local decision making”</a:t>
            </a:r>
          </a:p>
          <a:p>
            <a:endParaRPr lang="en-US" dirty="0">
              <a:latin typeface="+mj-lt"/>
            </a:endParaRPr>
          </a:p>
          <a:p>
            <a:r>
              <a:rPr lang="en-US" dirty="0" smtClean="0">
                <a:latin typeface="+mj-lt"/>
              </a:rPr>
              <a:t>2 networking events</a:t>
            </a:r>
          </a:p>
          <a:p>
            <a:endParaRPr lang="en-US" dirty="0">
              <a:latin typeface="+mj-lt"/>
            </a:endParaRPr>
          </a:p>
          <a:p>
            <a:r>
              <a:rPr lang="en-US" dirty="0" smtClean="0">
                <a:latin typeface="+mj-lt"/>
              </a:rPr>
              <a:t>A growing community of practice… </a:t>
            </a:r>
          </a:p>
          <a:p>
            <a:endParaRPr lang="en-US" dirty="0" smtClean="0">
              <a:latin typeface="+mj-lt"/>
            </a:endParaRPr>
          </a:p>
          <a:p>
            <a:endParaRPr lang="en-US" dirty="0">
              <a:latin typeface="+mj-lt"/>
            </a:endParaRPr>
          </a:p>
          <a:p>
            <a:endParaRPr lang="en-US" dirty="0">
              <a:latin typeface="+mj-lt"/>
            </a:endParaRPr>
          </a:p>
        </p:txBody>
      </p:sp>
    </p:spTree>
    <p:extLst>
      <p:ext uri="{BB962C8B-B14F-4D97-AF65-F5344CB8AC3E}">
        <p14:creationId xmlns:p14="http://schemas.microsoft.com/office/powerpoint/2010/main" val="640612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AGU’s growing community</a:t>
            </a:r>
            <a:endParaRPr lang="en-US" dirty="0"/>
          </a:p>
        </p:txBody>
      </p:sp>
      <p:pic>
        <p:nvPicPr>
          <p:cNvPr id="8" name="Picture 7"/>
          <p:cNvPicPr>
            <a:picLocks noChangeAspect="1"/>
          </p:cNvPicPr>
          <p:nvPr/>
        </p:nvPicPr>
        <p:blipFill>
          <a:blip r:embed="rId3"/>
          <a:stretch>
            <a:fillRect/>
          </a:stretch>
        </p:blipFill>
        <p:spPr>
          <a:xfrm>
            <a:off x="441702" y="913588"/>
            <a:ext cx="5858360" cy="5289414"/>
          </a:xfrm>
          <a:prstGeom prst="rect">
            <a:avLst/>
          </a:prstGeom>
        </p:spPr>
      </p:pic>
      <p:sp>
        <p:nvSpPr>
          <p:cNvPr id="3" name="TextBox 2"/>
          <p:cNvSpPr txBox="1"/>
          <p:nvPr/>
        </p:nvSpPr>
        <p:spPr>
          <a:xfrm>
            <a:off x="54244" y="6259220"/>
            <a:ext cx="9035512" cy="1077218"/>
          </a:xfrm>
          <a:prstGeom prst="rect">
            <a:avLst/>
          </a:prstGeom>
          <a:noFill/>
        </p:spPr>
        <p:txBody>
          <a:bodyPr wrap="square" rtlCol="0">
            <a:spAutoFit/>
          </a:bodyPr>
          <a:lstStyle/>
          <a:p>
            <a:pPr>
              <a:defRPr/>
            </a:pPr>
            <a:r>
              <a:rPr lang="en-US" sz="1600" dirty="0" smtClean="0"/>
              <a:t>Work done in collaboration with Daniel Ferguson (</a:t>
            </a:r>
            <a:r>
              <a:rPr lang="en-US" sz="1600" dirty="0"/>
              <a:t>University of </a:t>
            </a:r>
            <a:r>
              <a:rPr lang="en-US" sz="1600" dirty="0" smtClean="0"/>
              <a:t>Arizona), David Behar (San Francisco Public Utility), Phil Mote (Oregon State), </a:t>
            </a:r>
            <a:r>
              <a:rPr lang="en-US" sz="1600" dirty="0" err="1" smtClean="0"/>
              <a:t>Rajul</a:t>
            </a:r>
            <a:r>
              <a:rPr lang="en-US" sz="1600" dirty="0" smtClean="0"/>
              <a:t> Pandya (AGU)</a:t>
            </a:r>
            <a:endParaRPr lang="en-US" sz="1600" dirty="0">
              <a:solidFill>
                <a:schemeClr val="bg1"/>
              </a:solidFill>
              <a:effectLst>
                <a:outerShdw blurRad="38100" dist="38100" dir="2700000" algn="tl">
                  <a:srgbClr val="000000"/>
                </a:outerShdw>
              </a:effectLst>
              <a:latin typeface="Trebuchet MS" charset="0"/>
              <a:ea typeface="Trebuchet MS" charset="0"/>
              <a:cs typeface="Trebuchet MS" charset="0"/>
            </a:endParaRPr>
          </a:p>
          <a:p>
            <a:pPr eaLnBrk="1" hangingPunct="1">
              <a:defRPr/>
            </a:pPr>
            <a:endParaRPr lang="en-US" sz="1600" dirty="0">
              <a:solidFill>
                <a:schemeClr val="bg1"/>
              </a:solidFill>
              <a:effectLst>
                <a:outerShdw blurRad="38100" dist="38100" dir="2700000" algn="tl">
                  <a:srgbClr val="000000"/>
                </a:outerShdw>
              </a:effectLst>
              <a:latin typeface="Trebuchet MS" charset="0"/>
              <a:ea typeface="Trebuchet MS" charset="0"/>
              <a:cs typeface="Trebuchet MS" charset="0"/>
            </a:endParaRPr>
          </a:p>
          <a:p>
            <a:endParaRPr lang="en-US" sz="1600" dirty="0"/>
          </a:p>
        </p:txBody>
      </p:sp>
      <p:sp>
        <p:nvSpPr>
          <p:cNvPr id="10" name="TextBox 9"/>
          <p:cNvSpPr txBox="1"/>
          <p:nvPr/>
        </p:nvSpPr>
        <p:spPr>
          <a:xfrm>
            <a:off x="6300062" y="2532239"/>
            <a:ext cx="1644481" cy="1015663"/>
          </a:xfrm>
          <a:prstGeom prst="rect">
            <a:avLst/>
          </a:prstGeom>
          <a:noFill/>
        </p:spPr>
        <p:txBody>
          <a:bodyPr wrap="square" rtlCol="0">
            <a:spAutoFit/>
          </a:bodyPr>
          <a:lstStyle/>
          <a:p>
            <a:pPr algn="ctr"/>
            <a:r>
              <a:rPr lang="en-US" sz="2000" dirty="0" smtClean="0"/>
              <a:t>Preliminary estimate for 2016</a:t>
            </a:r>
            <a:endParaRPr lang="en-US" sz="2000" dirty="0"/>
          </a:p>
        </p:txBody>
      </p:sp>
      <p:sp>
        <p:nvSpPr>
          <p:cNvPr id="11" name="TextBox 10"/>
          <p:cNvSpPr txBox="1"/>
          <p:nvPr/>
        </p:nvSpPr>
        <p:spPr>
          <a:xfrm>
            <a:off x="3386380" y="1307455"/>
            <a:ext cx="5501899" cy="523220"/>
          </a:xfrm>
          <a:prstGeom prst="rect">
            <a:avLst/>
          </a:prstGeom>
          <a:noFill/>
        </p:spPr>
        <p:txBody>
          <a:bodyPr wrap="square" rtlCol="0">
            <a:spAutoFit/>
          </a:bodyPr>
          <a:lstStyle/>
          <a:p>
            <a:r>
              <a:rPr lang="en-US" sz="1400" dirty="0" smtClean="0">
                <a:ea typeface="Arial" charset="0"/>
              </a:rPr>
              <a:t>(e.g., co-design)</a:t>
            </a:r>
            <a:endParaRPr lang="en-US" sz="1400" dirty="0">
              <a:ea typeface="Arial" charset="0"/>
            </a:endParaRPr>
          </a:p>
          <a:p>
            <a:endParaRPr lang="en-US" sz="1400" dirty="0">
              <a:ea typeface="Arial" charset="0"/>
            </a:endParaRPr>
          </a:p>
        </p:txBody>
      </p:sp>
      <p:cxnSp>
        <p:nvCxnSpPr>
          <p:cNvPr id="13" name="Straight Arrow Connector 12"/>
          <p:cNvCxnSpPr/>
          <p:nvPr/>
        </p:nvCxnSpPr>
        <p:spPr>
          <a:xfrm flipH="1">
            <a:off x="5811864" y="2850409"/>
            <a:ext cx="488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93003" y="1052279"/>
            <a:ext cx="5501899" cy="307777"/>
          </a:xfrm>
          <a:prstGeom prst="rect">
            <a:avLst/>
          </a:prstGeom>
          <a:noFill/>
        </p:spPr>
        <p:txBody>
          <a:bodyPr wrap="square" rtlCol="0">
            <a:spAutoFit/>
          </a:bodyPr>
          <a:lstStyle/>
          <a:p>
            <a:r>
              <a:rPr lang="en-US" sz="1400" b="1" smtClean="0">
                <a:ea typeface="Arial" charset="0"/>
              </a:rPr>
              <a:t>TERMS USED</a:t>
            </a:r>
            <a:endParaRPr lang="en-US" sz="1400" b="1" dirty="0">
              <a:ea typeface="Arial" charset="0"/>
            </a:endParaRPr>
          </a:p>
        </p:txBody>
      </p:sp>
    </p:spTree>
    <p:extLst>
      <p:ext uri="{BB962C8B-B14F-4D97-AF65-F5344CB8AC3E}">
        <p14:creationId xmlns:p14="http://schemas.microsoft.com/office/powerpoint/2010/main" val="1838383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pSp>
        <p:nvGrpSpPr>
          <p:cNvPr id="18" name="Group 17"/>
          <p:cNvGrpSpPr/>
          <p:nvPr/>
        </p:nvGrpSpPr>
        <p:grpSpPr>
          <a:xfrm>
            <a:off x="247973" y="1241875"/>
            <a:ext cx="2911574" cy="1745411"/>
            <a:chOff x="247973" y="1241875"/>
            <a:chExt cx="2911574" cy="1745411"/>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5755"/>
            <a:stretch/>
          </p:blipFill>
          <p:spPr>
            <a:xfrm>
              <a:off x="247973" y="1241875"/>
              <a:ext cx="2256143" cy="1745411"/>
            </a:xfrm>
            <a:prstGeom prst="rect">
              <a:avLst/>
            </a:prstGeom>
          </p:spPr>
        </p:pic>
        <p:sp>
          <p:nvSpPr>
            <p:cNvPr id="9" name="TextBox 8"/>
            <p:cNvSpPr txBox="1"/>
            <p:nvPr/>
          </p:nvSpPr>
          <p:spPr>
            <a:xfrm>
              <a:off x="668554" y="2392392"/>
              <a:ext cx="2490993" cy="369332"/>
            </a:xfrm>
            <a:prstGeom prst="rect">
              <a:avLst/>
            </a:prstGeom>
            <a:noFill/>
          </p:spPr>
          <p:txBody>
            <a:bodyPr wrap="square" rtlCol="0">
              <a:spAutoFit/>
            </a:bodyPr>
            <a:lstStyle/>
            <a:p>
              <a:pPr algn="ctr"/>
              <a:r>
                <a:rPr lang="en-US" b="1" dirty="0" smtClean="0">
                  <a:solidFill>
                    <a:schemeClr val="bg1"/>
                  </a:solidFill>
                  <a:latin typeface="+mj-lt"/>
                </a:rPr>
                <a:t>Website</a:t>
              </a:r>
              <a:endParaRPr lang="en-US" b="1" dirty="0">
                <a:solidFill>
                  <a:schemeClr val="bg1"/>
                </a:solidFill>
                <a:latin typeface="+mj-lt"/>
              </a:endParaRPr>
            </a:p>
          </p:txBody>
        </p:sp>
      </p:grpSp>
      <p:grpSp>
        <p:nvGrpSpPr>
          <p:cNvPr id="16" name="Group 15"/>
          <p:cNvGrpSpPr/>
          <p:nvPr/>
        </p:nvGrpSpPr>
        <p:grpSpPr>
          <a:xfrm>
            <a:off x="2750857" y="1810003"/>
            <a:ext cx="3389304" cy="2244920"/>
            <a:chOff x="2954716" y="1151130"/>
            <a:chExt cx="3389304" cy="224492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19283"/>
            <a:stretch/>
          </p:blipFill>
          <p:spPr>
            <a:xfrm>
              <a:off x="2954716" y="1151130"/>
              <a:ext cx="3234567" cy="2244920"/>
            </a:xfrm>
            <a:prstGeom prst="rect">
              <a:avLst/>
            </a:prstGeom>
          </p:spPr>
        </p:pic>
        <p:sp>
          <p:nvSpPr>
            <p:cNvPr id="12" name="TextBox 11"/>
            <p:cNvSpPr txBox="1"/>
            <p:nvPr/>
          </p:nvSpPr>
          <p:spPr>
            <a:xfrm>
              <a:off x="3567383" y="1796518"/>
              <a:ext cx="2776637" cy="369332"/>
            </a:xfrm>
            <a:prstGeom prst="rect">
              <a:avLst/>
            </a:prstGeom>
            <a:noFill/>
          </p:spPr>
          <p:txBody>
            <a:bodyPr wrap="square" rtlCol="0">
              <a:spAutoFit/>
            </a:bodyPr>
            <a:lstStyle/>
            <a:p>
              <a:pPr algn="ctr"/>
              <a:r>
                <a:rPr lang="en-US" b="1" dirty="0" smtClean="0">
                  <a:solidFill>
                    <a:schemeClr val="bg1"/>
                  </a:solidFill>
                  <a:latin typeface="+mj-lt"/>
                </a:rPr>
                <a:t>Hydrologic storylines</a:t>
              </a:r>
              <a:endParaRPr lang="en-US" b="1" dirty="0">
                <a:solidFill>
                  <a:schemeClr val="bg1"/>
                </a:solidFill>
                <a:latin typeface="+mj-lt"/>
              </a:endParaRPr>
            </a:p>
          </p:txBody>
        </p:sp>
      </p:grpSp>
      <p:grpSp>
        <p:nvGrpSpPr>
          <p:cNvPr id="17" name="Group 16"/>
          <p:cNvGrpSpPr/>
          <p:nvPr/>
        </p:nvGrpSpPr>
        <p:grpSpPr>
          <a:xfrm>
            <a:off x="-89625" y="3089447"/>
            <a:ext cx="2549378" cy="1930138"/>
            <a:chOff x="-152855" y="3125551"/>
            <a:chExt cx="2549378" cy="193013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6806" t="3800" r="1"/>
            <a:stretch/>
          </p:blipFill>
          <p:spPr>
            <a:xfrm>
              <a:off x="247973" y="3126365"/>
              <a:ext cx="2148550" cy="1929324"/>
            </a:xfrm>
            <a:prstGeom prst="rect">
              <a:avLst/>
            </a:prstGeom>
          </p:spPr>
        </p:pic>
        <p:sp>
          <p:nvSpPr>
            <p:cNvPr id="13" name="TextBox 12"/>
            <p:cNvSpPr txBox="1"/>
            <p:nvPr/>
          </p:nvSpPr>
          <p:spPr>
            <a:xfrm>
              <a:off x="-152855" y="3125551"/>
              <a:ext cx="2154582" cy="369332"/>
            </a:xfrm>
            <a:prstGeom prst="rect">
              <a:avLst/>
            </a:prstGeom>
            <a:noFill/>
          </p:spPr>
          <p:txBody>
            <a:bodyPr wrap="square" rtlCol="0">
              <a:spAutoFit/>
            </a:bodyPr>
            <a:lstStyle/>
            <a:p>
              <a:pPr algn="ctr"/>
              <a:r>
                <a:rPr lang="en-US" b="1">
                  <a:solidFill>
                    <a:schemeClr val="bg1"/>
                  </a:solidFill>
                  <a:latin typeface="+mj-lt"/>
                </a:rPr>
                <a:t>F</a:t>
              </a:r>
              <a:r>
                <a:rPr lang="en-US" b="1" smtClean="0">
                  <a:solidFill>
                    <a:schemeClr val="bg1"/>
                  </a:solidFill>
                  <a:latin typeface="+mj-lt"/>
                </a:rPr>
                <a:t>actsheets</a:t>
              </a:r>
              <a:endParaRPr lang="en-US" b="1" dirty="0">
                <a:solidFill>
                  <a:schemeClr val="bg1"/>
                </a:solidFill>
                <a:latin typeface="+mj-lt"/>
              </a:endParaRPr>
            </a:p>
          </p:txBody>
        </p:sp>
      </p:gr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572" y="1241875"/>
            <a:ext cx="2963297" cy="3645119"/>
          </a:xfrm>
          <a:prstGeom prst="rect">
            <a:avLst/>
          </a:prstGeom>
        </p:spPr>
      </p:pic>
      <p:sp>
        <p:nvSpPr>
          <p:cNvPr id="15" name="TextBox 14"/>
          <p:cNvSpPr txBox="1"/>
          <p:nvPr/>
        </p:nvSpPr>
        <p:spPr>
          <a:xfrm>
            <a:off x="7446566" y="3715660"/>
            <a:ext cx="1697434" cy="646331"/>
          </a:xfrm>
          <a:prstGeom prst="rect">
            <a:avLst/>
          </a:prstGeom>
          <a:noFill/>
        </p:spPr>
        <p:txBody>
          <a:bodyPr wrap="square" rtlCol="0">
            <a:spAutoFit/>
          </a:bodyPr>
          <a:lstStyle/>
          <a:p>
            <a:pPr algn="ctr"/>
            <a:r>
              <a:rPr lang="en-US" b="1" dirty="0" smtClean="0">
                <a:solidFill>
                  <a:schemeClr val="bg1"/>
                </a:solidFill>
                <a:latin typeface="+mj-lt"/>
              </a:rPr>
              <a:t>Strong</a:t>
            </a:r>
          </a:p>
          <a:p>
            <a:pPr algn="ctr"/>
            <a:r>
              <a:rPr lang="en-US" b="1" dirty="0" smtClean="0">
                <a:solidFill>
                  <a:schemeClr val="bg1"/>
                </a:solidFill>
                <a:latin typeface="+mj-lt"/>
              </a:rPr>
              <a:t>community</a:t>
            </a:r>
            <a:endParaRPr lang="en-US" b="1" dirty="0">
              <a:solidFill>
                <a:schemeClr val="bg1"/>
              </a:solidFill>
              <a:latin typeface="+mj-lt"/>
            </a:endParaRPr>
          </a:p>
        </p:txBody>
      </p:sp>
      <p:sp>
        <p:nvSpPr>
          <p:cNvPr id="19" name="Content Placeholder 2"/>
          <p:cNvSpPr>
            <a:spLocks noGrp="1"/>
          </p:cNvSpPr>
          <p:nvPr>
            <p:ph idx="1"/>
          </p:nvPr>
        </p:nvSpPr>
        <p:spPr>
          <a:xfrm>
            <a:off x="-43131" y="4575352"/>
            <a:ext cx="9144000" cy="2510810"/>
          </a:xfrm>
        </p:spPr>
        <p:txBody>
          <a:bodyPr>
            <a:normAutofit fontScale="55000" lnSpcReduction="20000"/>
          </a:bodyPr>
          <a:lstStyle/>
          <a:p>
            <a:pPr marL="109728" indent="0" algn="ctr">
              <a:buNone/>
            </a:pPr>
            <a:endParaRPr lang="en-US" dirty="0" smtClean="0">
              <a:latin typeface="+mj-lt"/>
            </a:endParaRPr>
          </a:p>
          <a:p>
            <a:pPr marL="109728" indent="0" algn="ctr">
              <a:buNone/>
            </a:pPr>
            <a:r>
              <a:rPr lang="en-US" sz="5100" dirty="0" smtClean="0">
                <a:latin typeface="+mj-lt"/>
              </a:rPr>
              <a:t>Thank you.</a:t>
            </a:r>
          </a:p>
          <a:p>
            <a:pPr marL="109728" indent="0" algn="ctr">
              <a:buNone/>
            </a:pPr>
            <a:endParaRPr lang="en-US" sz="2200" dirty="0">
              <a:latin typeface="+mj-lt"/>
            </a:endParaRPr>
          </a:p>
          <a:p>
            <a:pPr marL="109728" indent="0" algn="ctr">
              <a:buNone/>
            </a:pPr>
            <a:r>
              <a:rPr lang="en-US" sz="5100" dirty="0" smtClean="0">
                <a:latin typeface="+mj-lt"/>
              </a:rPr>
              <a:t>Questions, feedback?</a:t>
            </a:r>
          </a:p>
          <a:p>
            <a:pPr marL="109728" indent="0" algn="ctr">
              <a:buNone/>
            </a:pPr>
            <a:r>
              <a:rPr lang="en-US" sz="5100" dirty="0" smtClean="0">
                <a:latin typeface="+mj-lt"/>
                <a:hlinkClick r:id="rId6"/>
              </a:rPr>
              <a:t>jvano@ucar.edu</a:t>
            </a:r>
            <a:endParaRPr lang="en-US" sz="5100" dirty="0" smtClean="0">
              <a:latin typeface="+mj-lt"/>
            </a:endParaRPr>
          </a:p>
          <a:p>
            <a:pPr marL="109728" indent="0" algn="ctr">
              <a:buNone/>
            </a:pPr>
            <a:endParaRPr lang="en-US" sz="2500" dirty="0" smtClean="0">
              <a:latin typeface="+mj-lt"/>
            </a:endParaRPr>
          </a:p>
          <a:p>
            <a:pPr marL="109728" indent="0" algn="ctr">
              <a:buNone/>
            </a:pPr>
            <a:r>
              <a:rPr lang="en-US" sz="5100" dirty="0">
                <a:latin typeface="+mj-lt"/>
              </a:rPr>
              <a:t> https://</a:t>
            </a:r>
            <a:r>
              <a:rPr lang="en-US" sz="5100" dirty="0" err="1">
                <a:latin typeface="+mj-lt"/>
              </a:rPr>
              <a:t>ral.ucar.edu</a:t>
            </a:r>
            <a:r>
              <a:rPr lang="en-US" sz="5100" dirty="0">
                <a:latin typeface="+mj-lt"/>
              </a:rPr>
              <a:t>/hap/computational-hydrology</a:t>
            </a:r>
          </a:p>
          <a:p>
            <a:pPr marL="109728" indent="0" algn="ctr">
              <a:buNone/>
            </a:pPr>
            <a:endParaRPr lang="en-US" sz="5100" dirty="0" smtClean="0">
              <a:latin typeface="+mj-lt"/>
            </a:endParaRPr>
          </a:p>
          <a:p>
            <a:pPr marL="109728" indent="0" algn="ctr">
              <a:buNone/>
            </a:pPr>
            <a:endParaRPr lang="en-US" sz="5100" dirty="0">
              <a:latin typeface="+mj-lt"/>
            </a:endParaRPr>
          </a:p>
        </p:txBody>
      </p:sp>
    </p:spTree>
    <p:extLst>
      <p:ext uri="{BB962C8B-B14F-4D97-AF65-F5344CB8AC3E}">
        <p14:creationId xmlns:p14="http://schemas.microsoft.com/office/powerpoint/2010/main" val="1688796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and don’ts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 y="563766"/>
            <a:ext cx="9144001" cy="2619633"/>
          </a:xfrm>
        </p:spPr>
      </p:pic>
      <p:sp>
        <p:nvSpPr>
          <p:cNvPr id="5" name="TextBox 132"/>
          <p:cNvSpPr txBox="1">
            <a:spLocks noChangeArrowheads="1"/>
          </p:cNvSpPr>
          <p:nvPr/>
        </p:nvSpPr>
        <p:spPr bwMode="auto">
          <a:xfrm>
            <a:off x="-15239" y="3388262"/>
            <a:ext cx="9143999" cy="4174765"/>
          </a:xfrm>
          <a:prstGeom prst="rect">
            <a:avLst/>
          </a:prstGeom>
          <a:noFill/>
          <a:ln w="9525">
            <a:noFill/>
            <a:miter lim="800000"/>
            <a:headEnd/>
            <a:tailEnd/>
          </a:ln>
        </p:spPr>
        <p:txBody>
          <a:bodyPr wrap="square" lIns="80549" tIns="40275" rIns="80549" bIns="40275">
            <a:prstTxWarp prst="textNoShape">
              <a:avLst/>
            </a:prstTxWarp>
            <a:spAutoFit/>
          </a:bodyPr>
          <a:lstStyle/>
          <a:p>
            <a:pPr defTabSz="401638">
              <a:defRPr/>
            </a:pPr>
            <a:r>
              <a:rPr lang="en-US" sz="1400" b="1" i="1" dirty="0">
                <a:solidFill>
                  <a:schemeClr val="tx1">
                    <a:lumMod val="50000"/>
                    <a:lumOff val="50000"/>
                  </a:schemeClr>
                </a:solidFill>
                <a:latin typeface="Trebuchet MS" charset="0"/>
                <a:ea typeface="Trebuchet MS" charset="0"/>
                <a:cs typeface="Trebuchet MS" charset="0"/>
              </a:rPr>
              <a:t>W</a:t>
            </a:r>
            <a:r>
              <a:rPr lang="en-US" sz="1400" b="1" i="1" dirty="0" smtClean="0">
                <a:solidFill>
                  <a:schemeClr val="tx1">
                    <a:lumMod val="50000"/>
                    <a:lumOff val="50000"/>
                  </a:schemeClr>
                </a:solidFill>
                <a:latin typeface="Trebuchet MS" charset="0"/>
                <a:ea typeface="Trebuchet MS" charset="0"/>
                <a:cs typeface="Trebuchet MS" charset="0"/>
              </a:rPr>
              <a:t>hen selecting </a:t>
            </a:r>
            <a:r>
              <a:rPr lang="en-US" sz="1400" b="1" i="1" u="sng" dirty="0" smtClean="0">
                <a:solidFill>
                  <a:schemeClr val="tx1">
                    <a:lumMod val="50000"/>
                    <a:lumOff val="50000"/>
                  </a:schemeClr>
                </a:solidFill>
                <a:latin typeface="Trebuchet MS" charset="0"/>
                <a:ea typeface="Trebuchet MS" charset="0"/>
                <a:cs typeface="Trebuchet MS" charset="0"/>
              </a:rPr>
              <a:t>m</a:t>
            </a:r>
            <a:r>
              <a:rPr lang="en-US" sz="1400" b="1" i="1" dirty="0" smtClean="0">
                <a:solidFill>
                  <a:schemeClr val="tx1">
                    <a:lumMod val="50000"/>
                    <a:lumOff val="50000"/>
                  </a:schemeClr>
                </a:solidFill>
                <a:latin typeface="Trebuchet MS" charset="0"/>
                <a:ea typeface="Trebuchet MS" charset="0"/>
                <a:cs typeface="Trebuchet MS" charset="0"/>
              </a:rPr>
              <a:t>odels…</a:t>
            </a:r>
            <a:r>
              <a:rPr lang="en-US" sz="1400" b="1" dirty="0">
                <a:latin typeface="Trebuchet MS" charset="0"/>
                <a:ea typeface="Trebuchet MS" charset="0"/>
                <a:cs typeface="Trebuchet MS" charset="0"/>
              </a:rPr>
              <a:t> </a:t>
            </a:r>
            <a:endParaRPr lang="en-US" sz="1000" b="1" i="1" dirty="0" smtClean="0">
              <a:solidFill>
                <a:schemeClr val="tx1">
                  <a:lumMod val="50000"/>
                  <a:lumOff val="50000"/>
                </a:schemeClr>
              </a:solidFill>
            </a:endParaRPr>
          </a:p>
          <a:p>
            <a:pPr marL="952500" indent="-917575" defTabSz="401638">
              <a:defRPr/>
            </a:pPr>
            <a:r>
              <a:rPr lang="en-US" sz="1400" b="1" dirty="0" smtClean="0">
                <a:solidFill>
                  <a:srgbClr val="7030A0"/>
                </a:solidFill>
                <a:latin typeface="Georgia" charset="0"/>
                <a:ea typeface="Georgia" charset="0"/>
                <a:cs typeface="Georgia" charset="0"/>
              </a:rPr>
              <a:t>M1. </a:t>
            </a:r>
            <a:r>
              <a:rPr lang="en-US" sz="1400" dirty="0" smtClean="0">
                <a:latin typeface="Georgia" charset="0"/>
                <a:ea typeface="Georgia" charset="0"/>
                <a:cs typeface="Georgia" charset="0"/>
              </a:rPr>
              <a:t>Recognize </a:t>
            </a:r>
            <a:r>
              <a:rPr lang="en-US" sz="1400" dirty="0">
                <a:latin typeface="Georgia" charset="0"/>
                <a:ea typeface="Georgia" charset="0"/>
                <a:cs typeface="Georgia" charset="0"/>
              </a:rPr>
              <a:t>that results from a single global </a:t>
            </a:r>
            <a:r>
              <a:rPr lang="en-US" sz="1400" dirty="0" smtClean="0">
                <a:latin typeface="Georgia" charset="0"/>
                <a:ea typeface="Georgia" charset="0"/>
                <a:cs typeface="Georgia" charset="0"/>
              </a:rPr>
              <a:t>climate </a:t>
            </a:r>
            <a:r>
              <a:rPr lang="en-US" sz="1400" dirty="0">
                <a:latin typeface="Georgia" charset="0"/>
                <a:ea typeface="Georgia" charset="0"/>
                <a:cs typeface="Georgia" charset="0"/>
              </a:rPr>
              <a:t>model realization does not capture the full range of uncertainty</a:t>
            </a:r>
          </a:p>
          <a:p>
            <a:pPr marL="952500" indent="-917575"/>
            <a:r>
              <a:rPr lang="en-US" sz="1400" b="1" dirty="0" smtClean="0">
                <a:solidFill>
                  <a:srgbClr val="7030A0"/>
                </a:solidFill>
                <a:latin typeface="Georgia" charset="0"/>
                <a:ea typeface="Georgia" charset="0"/>
                <a:cs typeface="Georgia" charset="0"/>
              </a:rPr>
              <a:t>M2. </a:t>
            </a:r>
            <a:r>
              <a:rPr lang="en-US" sz="1400" dirty="0" smtClean="0">
                <a:latin typeface="Georgia" charset="0"/>
                <a:ea typeface="Georgia" charset="0"/>
                <a:cs typeface="Georgia" charset="0"/>
              </a:rPr>
              <a:t>Do </a:t>
            </a:r>
            <a:r>
              <a:rPr lang="en-US" sz="1400" dirty="0">
                <a:latin typeface="Georgia" charset="0"/>
                <a:ea typeface="Georgia" charset="0"/>
                <a:cs typeface="Georgia" charset="0"/>
              </a:rPr>
              <a:t>not treat all global climate model runs </a:t>
            </a:r>
            <a:r>
              <a:rPr lang="en-US" sz="1400" dirty="0" smtClean="0">
                <a:latin typeface="Georgia" charset="0"/>
                <a:ea typeface="Georgia" charset="0"/>
                <a:cs typeface="Georgia" charset="0"/>
              </a:rPr>
              <a:t>equally</a:t>
            </a:r>
            <a:endParaRPr lang="en-US" sz="1400" dirty="0">
              <a:latin typeface="Georgia" charset="0"/>
              <a:ea typeface="Georgia" charset="0"/>
              <a:cs typeface="Georgia" charset="0"/>
            </a:endParaRPr>
          </a:p>
          <a:p>
            <a:pPr marL="952500" indent="-917575"/>
            <a:r>
              <a:rPr lang="en-US" sz="1400" b="1" dirty="0" smtClean="0">
                <a:solidFill>
                  <a:srgbClr val="7030A0"/>
                </a:solidFill>
                <a:latin typeface="Georgia" charset="0"/>
                <a:ea typeface="Georgia" charset="0"/>
                <a:cs typeface="Georgia" charset="0"/>
              </a:rPr>
              <a:t>M3. </a:t>
            </a:r>
            <a:r>
              <a:rPr lang="en-US" sz="1400" dirty="0" smtClean="0">
                <a:latin typeface="Georgia" charset="0"/>
                <a:ea typeface="Georgia" charset="0"/>
                <a:cs typeface="Georgia" charset="0"/>
              </a:rPr>
              <a:t>Do </a:t>
            </a:r>
            <a:r>
              <a:rPr lang="en-US" sz="1400" dirty="0">
                <a:latin typeface="Georgia" charset="0"/>
                <a:ea typeface="Georgia" charset="0"/>
                <a:cs typeface="Georgia" charset="0"/>
              </a:rPr>
              <a:t>not use a finer spatial resolution than what </a:t>
            </a:r>
            <a:r>
              <a:rPr lang="en-US" sz="1400" dirty="0" smtClean="0">
                <a:latin typeface="Georgia" charset="0"/>
                <a:ea typeface="Georgia" charset="0"/>
                <a:cs typeface="Georgia" charset="0"/>
              </a:rPr>
              <a:t>the </a:t>
            </a:r>
            <a:r>
              <a:rPr lang="en-US" sz="1400" dirty="0">
                <a:latin typeface="Georgia" charset="0"/>
                <a:ea typeface="Georgia" charset="0"/>
                <a:cs typeface="Georgia" charset="0"/>
              </a:rPr>
              <a:t>models/data allow</a:t>
            </a:r>
          </a:p>
          <a:p>
            <a:pPr marL="952500" indent="-917575"/>
            <a:r>
              <a:rPr lang="en-US" sz="1400" b="1" dirty="0" smtClean="0">
                <a:solidFill>
                  <a:srgbClr val="7030A0"/>
                </a:solidFill>
                <a:latin typeface="Georgia" charset="0"/>
                <a:ea typeface="Georgia" charset="0"/>
                <a:cs typeface="Georgia" charset="0"/>
              </a:rPr>
              <a:t>M4. </a:t>
            </a:r>
            <a:r>
              <a:rPr lang="en-US" sz="1400" dirty="0" smtClean="0">
                <a:latin typeface="Georgia" charset="0"/>
                <a:ea typeface="Georgia" charset="0"/>
                <a:cs typeface="Georgia" charset="0"/>
              </a:rPr>
              <a:t>Do </a:t>
            </a:r>
            <a:r>
              <a:rPr lang="en-US" sz="1400" dirty="0">
                <a:latin typeface="Georgia" charset="0"/>
                <a:ea typeface="Georgia" charset="0"/>
                <a:cs typeface="Georgia" charset="0"/>
              </a:rPr>
              <a:t>not use a temporal scale that the </a:t>
            </a:r>
            <a:r>
              <a:rPr lang="en-US" sz="1400" dirty="0" smtClean="0">
                <a:latin typeface="Georgia" charset="0"/>
                <a:ea typeface="Georgia" charset="0"/>
                <a:cs typeface="Georgia" charset="0"/>
              </a:rPr>
              <a:t>models/methods </a:t>
            </a:r>
            <a:r>
              <a:rPr lang="en-US" sz="1400" dirty="0">
                <a:latin typeface="Georgia" charset="0"/>
                <a:ea typeface="Georgia" charset="0"/>
                <a:cs typeface="Georgia" charset="0"/>
              </a:rPr>
              <a:t>used cannot adequately simulate</a:t>
            </a:r>
          </a:p>
          <a:p>
            <a:pPr marL="952500" indent="-917575"/>
            <a:r>
              <a:rPr lang="en-US" sz="1400" b="1" dirty="0" smtClean="0">
                <a:solidFill>
                  <a:srgbClr val="7030A0"/>
                </a:solidFill>
                <a:latin typeface="Georgia" charset="0"/>
                <a:ea typeface="Georgia" charset="0"/>
                <a:cs typeface="Georgia" charset="0"/>
              </a:rPr>
              <a:t>M5. </a:t>
            </a:r>
            <a:r>
              <a:rPr lang="en-US" sz="1400" dirty="0" smtClean="0">
                <a:latin typeface="Georgia" charset="0"/>
                <a:ea typeface="Georgia" charset="0"/>
                <a:cs typeface="Georgia" charset="0"/>
              </a:rPr>
              <a:t>Recognize </a:t>
            </a:r>
            <a:r>
              <a:rPr lang="en-US" sz="1400" dirty="0">
                <a:latin typeface="Georgia" charset="0"/>
                <a:ea typeface="Georgia" charset="0"/>
                <a:cs typeface="Georgia" charset="0"/>
              </a:rPr>
              <a:t>a single representation of hydrologic </a:t>
            </a:r>
            <a:r>
              <a:rPr lang="en-US" sz="1400" dirty="0" smtClean="0">
                <a:latin typeface="Georgia" charset="0"/>
                <a:ea typeface="Georgia" charset="0"/>
                <a:cs typeface="Georgia" charset="0"/>
              </a:rPr>
              <a:t>processes </a:t>
            </a:r>
            <a:r>
              <a:rPr lang="en-US" sz="1400" dirty="0">
                <a:latin typeface="Georgia" charset="0"/>
                <a:ea typeface="Georgia" charset="0"/>
                <a:cs typeface="Georgia" charset="0"/>
              </a:rPr>
              <a:t>does not capture the full range of </a:t>
            </a:r>
            <a:r>
              <a:rPr lang="en-US" sz="1400" dirty="0" smtClean="0">
                <a:latin typeface="Georgia" charset="0"/>
                <a:ea typeface="Georgia" charset="0"/>
                <a:cs typeface="Georgia" charset="0"/>
              </a:rPr>
              <a:t>uncertainty</a:t>
            </a:r>
            <a:endParaRPr lang="en-US" sz="1400" dirty="0">
              <a:latin typeface="Georgia" charset="0"/>
              <a:ea typeface="Georgia" charset="0"/>
              <a:cs typeface="Georgia" charset="0"/>
            </a:endParaRPr>
          </a:p>
          <a:p>
            <a:pPr marL="952500" indent="-917575" defTabSz="401638">
              <a:defRPr/>
            </a:pPr>
            <a:endParaRPr lang="en-US" sz="1400" dirty="0" smtClean="0"/>
          </a:p>
          <a:p>
            <a:pPr marL="952500" indent="-917575" defTabSz="401638">
              <a:defRPr/>
            </a:pPr>
            <a:r>
              <a:rPr lang="en-US" sz="1400" b="1" i="1" dirty="0" smtClean="0">
                <a:solidFill>
                  <a:schemeClr val="tx1">
                    <a:lumMod val="50000"/>
                    <a:lumOff val="50000"/>
                  </a:schemeClr>
                </a:solidFill>
                <a:latin typeface="Trebuchet MS" charset="0"/>
                <a:ea typeface="Trebuchet MS" charset="0"/>
                <a:cs typeface="Trebuchet MS" charset="0"/>
              </a:rPr>
              <a:t>When interpreting the </a:t>
            </a:r>
            <a:r>
              <a:rPr lang="en-US" sz="1400" b="1" i="1" u="sng" dirty="0" smtClean="0">
                <a:solidFill>
                  <a:schemeClr val="tx1">
                    <a:lumMod val="50000"/>
                    <a:lumOff val="50000"/>
                  </a:schemeClr>
                </a:solidFill>
                <a:latin typeface="Trebuchet MS" charset="0"/>
                <a:ea typeface="Trebuchet MS" charset="0"/>
                <a:cs typeface="Trebuchet MS" charset="0"/>
              </a:rPr>
              <a:t>d</a:t>
            </a:r>
            <a:r>
              <a:rPr lang="en-US" sz="1400" b="1" i="1" dirty="0" smtClean="0">
                <a:solidFill>
                  <a:schemeClr val="tx1">
                    <a:lumMod val="50000"/>
                    <a:lumOff val="50000"/>
                  </a:schemeClr>
                </a:solidFill>
                <a:latin typeface="Trebuchet MS" charset="0"/>
                <a:ea typeface="Trebuchet MS" charset="0"/>
                <a:cs typeface="Trebuchet MS" charset="0"/>
              </a:rPr>
              <a:t>ata</a:t>
            </a:r>
            <a:r>
              <a:rPr lang="en-US" sz="1400" b="1" i="1" dirty="0">
                <a:solidFill>
                  <a:schemeClr val="tx1">
                    <a:lumMod val="50000"/>
                    <a:lumOff val="50000"/>
                  </a:schemeClr>
                </a:solidFill>
                <a:latin typeface="Trebuchet MS" charset="0"/>
                <a:ea typeface="Trebuchet MS" charset="0"/>
                <a:cs typeface="Trebuchet MS" charset="0"/>
              </a:rPr>
              <a:t>…</a:t>
            </a:r>
            <a:r>
              <a:rPr lang="en-US" sz="1400" b="1" dirty="0">
                <a:latin typeface="Trebuchet MS" charset="0"/>
                <a:ea typeface="Trebuchet MS" charset="0"/>
                <a:cs typeface="Trebuchet MS" charset="0"/>
              </a:rPr>
              <a:t> </a:t>
            </a:r>
            <a:endParaRPr lang="en-US" sz="1400" dirty="0" smtClean="0"/>
          </a:p>
          <a:p>
            <a:pPr marL="952500" indent="-917575"/>
            <a:r>
              <a:rPr lang="en-US" sz="1400" b="1" dirty="0" smtClean="0">
                <a:solidFill>
                  <a:srgbClr val="7030A0"/>
                </a:solidFill>
                <a:latin typeface="Georgia" charset="0"/>
                <a:ea typeface="Georgia" charset="0"/>
                <a:cs typeface="Georgia" charset="0"/>
              </a:rPr>
              <a:t>D1.</a:t>
            </a:r>
            <a:r>
              <a:rPr lang="en-US" sz="1400" dirty="0" smtClean="0">
                <a:latin typeface="Georgia" charset="0"/>
                <a:ea typeface="Georgia" charset="0"/>
                <a:cs typeface="Georgia" charset="0"/>
              </a:rPr>
              <a:t> Do </a:t>
            </a:r>
            <a:r>
              <a:rPr lang="en-US" sz="1400" dirty="0">
                <a:latin typeface="Georgia" charset="0"/>
                <a:ea typeface="Georgia" charset="0"/>
                <a:cs typeface="Georgia" charset="0"/>
              </a:rPr>
              <a:t>not focus on any single year or even single decade of </a:t>
            </a:r>
            <a:r>
              <a:rPr lang="en-US" sz="1400" dirty="0" smtClean="0">
                <a:latin typeface="Georgia" charset="0"/>
                <a:ea typeface="Georgia" charset="0"/>
                <a:cs typeface="Georgia" charset="0"/>
              </a:rPr>
              <a:t>global climate model </a:t>
            </a:r>
            <a:r>
              <a:rPr lang="en-US" sz="1400" dirty="0">
                <a:latin typeface="Georgia" charset="0"/>
                <a:ea typeface="Georgia" charset="0"/>
                <a:cs typeface="Georgia" charset="0"/>
              </a:rPr>
              <a:t>output for determining the future climate response </a:t>
            </a:r>
          </a:p>
          <a:p>
            <a:pPr marL="952500" indent="-917575"/>
            <a:r>
              <a:rPr lang="en-US" sz="1400" b="1" dirty="0" smtClean="0">
                <a:solidFill>
                  <a:srgbClr val="7030A0"/>
                </a:solidFill>
                <a:latin typeface="Georgia" charset="0"/>
                <a:ea typeface="Georgia" charset="0"/>
                <a:cs typeface="Georgia" charset="0"/>
              </a:rPr>
              <a:t>D2.  </a:t>
            </a:r>
            <a:r>
              <a:rPr lang="en-US" sz="1400" dirty="0" smtClean="0">
                <a:latin typeface="Georgia" charset="0"/>
                <a:ea typeface="Georgia" charset="0"/>
                <a:cs typeface="Georgia" charset="0"/>
              </a:rPr>
              <a:t>Only </a:t>
            </a:r>
            <a:r>
              <a:rPr lang="en-US" sz="1400" dirty="0">
                <a:latin typeface="Georgia" charset="0"/>
                <a:ea typeface="Georgia" charset="0"/>
                <a:cs typeface="Georgia" charset="0"/>
              </a:rPr>
              <a:t>present future results as compared to the historical simulation for the same global climate model </a:t>
            </a:r>
          </a:p>
          <a:p>
            <a:pPr marL="952500" indent="-917575"/>
            <a:r>
              <a:rPr lang="en-US" sz="1400" b="1" dirty="0" smtClean="0">
                <a:solidFill>
                  <a:srgbClr val="7030A0"/>
                </a:solidFill>
                <a:latin typeface="Georgia" charset="0"/>
                <a:ea typeface="Georgia" charset="0"/>
                <a:cs typeface="Georgia" charset="0"/>
              </a:rPr>
              <a:t>D3. </a:t>
            </a:r>
            <a:r>
              <a:rPr lang="en-US" sz="1400" dirty="0" smtClean="0">
                <a:latin typeface="Georgia" charset="0"/>
                <a:ea typeface="Georgia" charset="0"/>
                <a:cs typeface="Georgia" charset="0"/>
              </a:rPr>
              <a:t>Avoid </a:t>
            </a:r>
            <a:r>
              <a:rPr lang="en-US" sz="1400" dirty="0">
                <a:latin typeface="Georgia" charset="0"/>
                <a:ea typeface="Georgia" charset="0"/>
                <a:cs typeface="Georgia" charset="0"/>
              </a:rPr>
              <a:t>confusing grid-based output with routed streamflow</a:t>
            </a:r>
          </a:p>
          <a:p>
            <a:pPr marL="952500" indent="-917575"/>
            <a:r>
              <a:rPr lang="en-US" sz="1400" b="1" dirty="0" smtClean="0">
                <a:solidFill>
                  <a:srgbClr val="7030A0"/>
                </a:solidFill>
                <a:latin typeface="Georgia" charset="0"/>
                <a:ea typeface="Georgia" charset="0"/>
                <a:cs typeface="Georgia" charset="0"/>
              </a:rPr>
              <a:t>D4. </a:t>
            </a:r>
            <a:r>
              <a:rPr lang="en-US" sz="1400" dirty="0" smtClean="0">
                <a:latin typeface="Georgia" charset="0"/>
                <a:ea typeface="Georgia" charset="0"/>
                <a:cs typeface="Georgia" charset="0"/>
              </a:rPr>
              <a:t>Only </a:t>
            </a:r>
            <a:r>
              <a:rPr lang="en-US" sz="1400" dirty="0">
                <a:latin typeface="Georgia" charset="0"/>
                <a:ea typeface="Georgia" charset="0"/>
                <a:cs typeface="Georgia" charset="0"/>
              </a:rPr>
              <a:t>use routed streamflow as input to a reservoir model if it has been bias-corrected</a:t>
            </a:r>
          </a:p>
          <a:p>
            <a:pPr marL="952500" indent="-917575"/>
            <a:r>
              <a:rPr lang="en-US" sz="1400" b="1" dirty="0" smtClean="0">
                <a:solidFill>
                  <a:srgbClr val="7030A0"/>
                </a:solidFill>
                <a:latin typeface="Georgia" charset="0"/>
                <a:ea typeface="Georgia" charset="0"/>
                <a:cs typeface="Georgia" charset="0"/>
              </a:rPr>
              <a:t>D5</a:t>
            </a:r>
            <a:r>
              <a:rPr lang="en-US" sz="1400" b="1" dirty="0">
                <a:solidFill>
                  <a:srgbClr val="7030A0"/>
                </a:solidFill>
                <a:latin typeface="Georgia" charset="0"/>
                <a:ea typeface="Georgia" charset="0"/>
                <a:cs typeface="Georgia" charset="0"/>
              </a:rPr>
              <a:t>. </a:t>
            </a:r>
            <a:r>
              <a:rPr lang="en-US" sz="1400" dirty="0" smtClean="0">
                <a:latin typeface="Georgia" charset="0"/>
                <a:ea typeface="Georgia" charset="0"/>
                <a:cs typeface="Georgia" charset="0"/>
              </a:rPr>
              <a:t>Use </a:t>
            </a:r>
            <a:r>
              <a:rPr lang="en-US" sz="1400" dirty="0">
                <a:latin typeface="Georgia" charset="0"/>
                <a:ea typeface="Georgia" charset="0"/>
                <a:cs typeface="Georgia" charset="0"/>
              </a:rPr>
              <a:t>analogies appropriately</a:t>
            </a:r>
          </a:p>
          <a:p>
            <a:pPr marL="952500" indent="-917575"/>
            <a:r>
              <a:rPr lang="en-US" sz="1400" b="1" dirty="0" smtClean="0">
                <a:solidFill>
                  <a:srgbClr val="7030A0"/>
                </a:solidFill>
                <a:latin typeface="Georgia" charset="0"/>
                <a:ea typeface="Georgia" charset="0"/>
                <a:cs typeface="Georgia" charset="0"/>
              </a:rPr>
              <a:t>D6. </a:t>
            </a:r>
            <a:r>
              <a:rPr lang="en-US" sz="1400" dirty="0" smtClean="0">
                <a:latin typeface="Georgia" charset="0"/>
                <a:ea typeface="Georgia" charset="0"/>
                <a:cs typeface="Georgia" charset="0"/>
              </a:rPr>
              <a:t>Do </a:t>
            </a:r>
            <a:r>
              <a:rPr lang="en-US" sz="1400" dirty="0">
                <a:latin typeface="Georgia" charset="0"/>
                <a:ea typeface="Georgia" charset="0"/>
                <a:cs typeface="Georgia" charset="0"/>
              </a:rPr>
              <a:t>not get seduced by precision</a:t>
            </a:r>
          </a:p>
          <a:p>
            <a:pPr defTabSz="401638">
              <a:defRPr/>
            </a:pPr>
            <a:r>
              <a:rPr lang="en-US" sz="1400" dirty="0"/>
              <a:t> </a:t>
            </a:r>
          </a:p>
          <a:p>
            <a:pPr defTabSz="401638">
              <a:defRPr/>
            </a:pPr>
            <a:endParaRPr lang="en-US" sz="1400" dirty="0"/>
          </a:p>
          <a:p>
            <a:endParaRPr lang="en-US" sz="1400" dirty="0" smtClean="0"/>
          </a:p>
        </p:txBody>
      </p:sp>
      <p:sp>
        <p:nvSpPr>
          <p:cNvPr id="6" name="Text Box 14"/>
          <p:cNvSpPr txBox="1">
            <a:spLocks noChangeArrowheads="1"/>
          </p:cNvSpPr>
          <p:nvPr/>
        </p:nvSpPr>
        <p:spPr bwMode="auto">
          <a:xfrm>
            <a:off x="-15240" y="3045207"/>
            <a:ext cx="9144000" cy="327558"/>
          </a:xfrm>
          <a:prstGeom prst="rect">
            <a:avLst/>
          </a:prstGeom>
          <a:solidFill>
            <a:srgbClr val="24477B"/>
          </a:solidFill>
          <a:ln w="9525">
            <a:noFill/>
            <a:miter lim="800000"/>
            <a:headEnd/>
            <a:tailEnd/>
          </a:ln>
        </p:spPr>
        <p:txBody>
          <a:bodyPr wrap="square" lIns="80549" tIns="40275" rIns="80549" bIns="40275">
            <a:prstTxWarp prst="textNoShape">
              <a:avLst/>
            </a:prstTxWarp>
            <a:spAutoFit/>
          </a:bodyPr>
          <a:lstStyle/>
          <a:p>
            <a:pPr algn="ctr" defTabSz="3589338"/>
            <a:r>
              <a:rPr lang="en-US" sz="1600" b="1" smtClean="0">
                <a:solidFill>
                  <a:schemeClr val="bg1"/>
                </a:solidFill>
                <a:latin typeface="Trebuchet MS" charset="0"/>
                <a:ea typeface="Trebuchet MS" charset="0"/>
                <a:cs typeface="Trebuchet MS" charset="0"/>
              </a:rPr>
              <a:t>Product Recommendations</a:t>
            </a:r>
            <a:endParaRPr lang="en-US"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87465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7495203" y="14528690"/>
            <a:ext cx="10010821" cy="12244562"/>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algn="l">
              <a:lnSpc>
                <a:spcPct val="120000"/>
              </a:lnSpc>
              <a:spcBef>
                <a:spcPts val="0"/>
              </a:spcBef>
            </a:pPr>
            <a:endParaRPr lang="en-US" sz="1200" b="1" kern="0" dirty="0">
              <a:solidFill>
                <a:schemeClr val="accent1">
                  <a:lumMod val="50000"/>
                </a:schemeClr>
              </a:solidFill>
              <a:latin typeface="Trebuchet MS" charset="0"/>
              <a:ea typeface="Trebuchet MS" charset="0"/>
              <a:cs typeface="Trebuchet MS"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Why?</a:t>
            </a:r>
          </a:p>
          <a:p>
            <a:pPr algn="l">
              <a:spcBef>
                <a:spcPts val="0"/>
              </a:spcBef>
            </a:pPr>
            <a:r>
              <a:rPr lang="en-US" sz="1200" b="1" kern="0" dirty="0" smtClean="0">
                <a:solidFill>
                  <a:schemeClr val="accent1">
                    <a:lumMod val="50000"/>
                  </a:schemeClr>
                </a:solidFill>
                <a:latin typeface="Trebuchet MS" charset="0"/>
                <a:ea typeface="Trebuchet MS" charset="0"/>
                <a:cs typeface="Trebuchet MS" charset="0"/>
              </a:rPr>
              <a:t> </a:t>
            </a:r>
            <a:endParaRPr lang="en-US" sz="800" b="1" kern="0" dirty="0" smtClean="0">
              <a:solidFill>
                <a:schemeClr val="accent1">
                  <a:lumMod val="50000"/>
                </a:schemeClr>
              </a:solidFill>
              <a:latin typeface="Trebuchet MS" charset="0"/>
              <a:ea typeface="Trebuchet MS" charset="0"/>
              <a:cs typeface="Trebuchet MS" charset="0"/>
            </a:endParaRPr>
          </a:p>
          <a:p>
            <a:pPr algn="l">
              <a:spcBef>
                <a:spcPts val="0"/>
              </a:spcBef>
            </a:pPr>
            <a:r>
              <a:rPr lang="en-US" sz="2400" kern="0" dirty="0" smtClean="0">
                <a:solidFill>
                  <a:schemeClr val="bg1">
                    <a:lumMod val="50000"/>
                  </a:schemeClr>
                </a:solidFill>
                <a:latin typeface="Georgia" charset="0"/>
                <a:ea typeface="Georgia" charset="0"/>
                <a:cs typeface="Georgia" charset="0"/>
              </a:rPr>
              <a:t>A single realization does not capture the three overarching uncertainties:  (1) Human contributions to greenhouse gases and aerosols, (2) Ability to capture physical processes using models and how realistically they respond to changes in forcings, (3) Natural variability of systems.</a:t>
            </a: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dirty="0">
                <a:solidFill>
                  <a:schemeClr val="accent1">
                    <a:lumMod val="50000"/>
                  </a:schemeClr>
                </a:solidFill>
                <a:latin typeface="Trebuchet MS" charset="0"/>
                <a:ea typeface="Trebuchet MS" charset="0"/>
                <a:cs typeface="Trebuchet MS" charset="0"/>
              </a:rPr>
              <a:t>Path </a:t>
            </a:r>
            <a:r>
              <a:rPr lang="en-US" sz="4000" b="1" dirty="0" smtClean="0">
                <a:solidFill>
                  <a:schemeClr val="accent1">
                    <a:lumMod val="50000"/>
                  </a:schemeClr>
                </a:solidFill>
                <a:latin typeface="Trebuchet MS" charset="0"/>
                <a:ea typeface="Trebuchet MS" charset="0"/>
                <a:cs typeface="Trebuchet MS" charset="0"/>
              </a:rPr>
              <a:t>forward</a:t>
            </a:r>
          </a:p>
          <a:p>
            <a:pPr algn="l">
              <a:spcBef>
                <a:spcPts val="0"/>
              </a:spcBef>
            </a:pPr>
            <a:r>
              <a:rPr lang="en-US" sz="800" dirty="0" smtClean="0">
                <a:solidFill>
                  <a:schemeClr val="accent1">
                    <a:lumMod val="50000"/>
                  </a:schemeClr>
                </a:solidFill>
                <a:latin typeface="Trebuchet MS" charset="0"/>
                <a:ea typeface="Trebuchet MS" charset="0"/>
                <a:cs typeface="Trebuchet MS" charset="0"/>
              </a:rPr>
              <a:t> </a:t>
            </a:r>
            <a:endParaRPr lang="en-US" sz="800" dirty="0">
              <a:solidFill>
                <a:schemeClr val="accent1">
                  <a:lumMod val="50000"/>
                </a:schemeClr>
              </a:solidFill>
              <a:latin typeface="Trebuchet MS" charset="0"/>
              <a:ea typeface="Trebuchet MS" charset="0"/>
              <a:cs typeface="Trebuchet MS" charset="0"/>
            </a:endParaRPr>
          </a:p>
          <a:p>
            <a:pPr algn="l">
              <a:spcBef>
                <a:spcPts val="0"/>
              </a:spcBef>
            </a:pPr>
            <a:r>
              <a:rPr lang="en-US" sz="2400" dirty="0">
                <a:solidFill>
                  <a:schemeClr val="bg1">
                    <a:lumMod val="50000"/>
                  </a:schemeClr>
                </a:solidFill>
                <a:latin typeface="Georgia" charset="0"/>
                <a:ea typeface="Georgia" charset="0"/>
                <a:cs typeface="Georgia" charset="0"/>
              </a:rPr>
              <a:t>Use multi-model ensembles (MME), or in some cases perturbed physics ensembles (PPE). More realizations provide a better representation of possible futures.  That said, more global climate model selected randomly is not necessarily better.  Instead, identify models that span the range of possible futures for the impact of interest</a:t>
            </a:r>
            <a:r>
              <a:rPr lang="en-US" sz="2400" dirty="0">
                <a:latin typeface="Georgia" charset="0"/>
                <a:ea typeface="Georgia" charset="0"/>
                <a:cs typeface="Georgia" charset="0"/>
              </a:rPr>
              <a:t>.  </a:t>
            </a:r>
            <a:endParaRPr lang="en-US" sz="2400" kern="0" dirty="0" smtClean="0">
              <a:solidFill>
                <a:schemeClr val="bg1">
                  <a:lumMod val="50000"/>
                </a:schemeClr>
              </a:solidFill>
              <a:latin typeface="Georgia" charset="0"/>
              <a:ea typeface="Georgia" charset="0"/>
              <a:cs typeface="Georgia" charset="0"/>
            </a:endParaRPr>
          </a:p>
          <a:p>
            <a:pPr algn="l">
              <a:spcBef>
                <a:spcPts val="0"/>
              </a:spcBef>
            </a:pPr>
            <a:endParaRPr lang="en-US" sz="2400" kern="0" dirty="0" smtClean="0">
              <a:solidFill>
                <a:schemeClr val="bg1">
                  <a:lumMod val="50000"/>
                </a:schemeClr>
              </a:solidFill>
              <a:latin typeface="Georgia" charset="0"/>
              <a:ea typeface="Georgia" charset="0"/>
              <a:cs typeface="Georgia" charset="0"/>
            </a:endParaRPr>
          </a:p>
          <a:p>
            <a:pPr algn="l">
              <a:spcBef>
                <a:spcPts val="0"/>
              </a:spcBef>
            </a:pPr>
            <a:r>
              <a:rPr lang="en-US" sz="4000" b="1" kern="0" dirty="0">
                <a:solidFill>
                  <a:schemeClr val="accent1">
                    <a:lumMod val="50000"/>
                  </a:schemeClr>
                </a:solidFill>
                <a:latin typeface="Trebuchet MS" charset="0"/>
                <a:ea typeface="Trebuchet MS" charset="0"/>
                <a:cs typeface="Trebuchet MS" charset="0"/>
              </a:rPr>
              <a:t>Frequently asked </a:t>
            </a:r>
            <a:r>
              <a:rPr lang="en-US" sz="4000" b="1" kern="0" dirty="0" smtClean="0">
                <a:solidFill>
                  <a:schemeClr val="accent1">
                    <a:lumMod val="50000"/>
                  </a:schemeClr>
                </a:solidFill>
                <a:latin typeface="Trebuchet MS" charset="0"/>
                <a:ea typeface="Trebuchet MS" charset="0"/>
                <a:cs typeface="Trebuchet MS" charset="0"/>
              </a:rPr>
              <a:t>questions</a:t>
            </a:r>
          </a:p>
          <a:p>
            <a:pPr algn="l">
              <a:spcBef>
                <a:spcPts val="0"/>
              </a:spcBef>
            </a:pPr>
            <a:endParaRPr lang="en-US" sz="800" b="1" kern="0" dirty="0">
              <a:solidFill>
                <a:schemeClr val="accent1">
                  <a:lumMod val="50000"/>
                </a:schemeClr>
              </a:solidFill>
              <a:latin typeface="Trebuchet MS" charset="0"/>
              <a:ea typeface="Trebuchet MS" charset="0"/>
              <a:cs typeface="Trebuchet MS" charset="0"/>
            </a:endParaRPr>
          </a:p>
          <a:p>
            <a:pPr algn="l">
              <a:spcBef>
                <a:spcPts val="0"/>
              </a:spcBef>
            </a:pPr>
            <a:r>
              <a:rPr lang="en-US" sz="2400" b="1" kern="0" dirty="0">
                <a:solidFill>
                  <a:schemeClr val="accent4">
                    <a:lumMod val="50000"/>
                    <a:lumOff val="50000"/>
                  </a:schemeClr>
                </a:solidFill>
                <a:latin typeface="Georgia" charset="0"/>
                <a:ea typeface="Georgia" charset="0"/>
                <a:cs typeface="Georgia" charset="0"/>
              </a:rPr>
              <a:t>How many climate projections should I use?</a:t>
            </a:r>
          </a:p>
          <a:p>
            <a:pPr algn="l">
              <a:spcBef>
                <a:spcPts val="0"/>
              </a:spcBef>
            </a:pPr>
            <a:r>
              <a:rPr lang="en-US" sz="2400" kern="0" dirty="0">
                <a:solidFill>
                  <a:schemeClr val="tx1">
                    <a:lumMod val="50000"/>
                    <a:lumOff val="50000"/>
                  </a:schemeClr>
                </a:solidFill>
                <a:latin typeface="Georgia" charset="0"/>
                <a:ea typeface="Georgia" charset="0"/>
                <a:cs typeface="Georgia" charset="0"/>
              </a:rPr>
              <a:t>It depends on your risk </a:t>
            </a:r>
            <a:r>
              <a:rPr lang="en-US" sz="2400" kern="0" dirty="0" smtClean="0">
                <a:solidFill>
                  <a:schemeClr val="tx1">
                    <a:lumMod val="50000"/>
                    <a:lumOff val="50000"/>
                  </a:schemeClr>
                </a:solidFill>
                <a:latin typeface="Georgia" charset="0"/>
                <a:ea typeface="Georgia" charset="0"/>
                <a:cs typeface="Georgia" charset="0"/>
              </a:rPr>
              <a:t>tolerance…</a:t>
            </a: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endParaRPr lang="en-US" sz="2400" b="1" i="1" kern="0" dirty="0" smtClean="0">
              <a:solidFill>
                <a:schemeClr val="accent1">
                  <a:lumMod val="50000"/>
                </a:schemeClr>
              </a:solidFill>
              <a:latin typeface="Georgia" charset="0"/>
              <a:ea typeface="Georgia" charset="0"/>
              <a:cs typeface="Georgia" charset="0"/>
            </a:endParaRPr>
          </a:p>
          <a:p>
            <a:pPr algn="l">
              <a:spcBef>
                <a:spcPts val="0"/>
              </a:spcBef>
            </a:pPr>
            <a:r>
              <a:rPr lang="en-US" sz="2400" b="1" kern="0" dirty="0" smtClean="0">
                <a:solidFill>
                  <a:schemeClr val="accent4">
                    <a:lumMod val="50000"/>
                    <a:lumOff val="50000"/>
                  </a:schemeClr>
                </a:solidFill>
                <a:latin typeface="Georgia" charset="0"/>
                <a:ea typeface="Georgia" charset="0"/>
                <a:cs typeface="Georgia" charset="0"/>
              </a:rPr>
              <a:t>When should I use multi-model averages v. individual models?</a:t>
            </a:r>
          </a:p>
          <a:p>
            <a:pPr algn="l">
              <a:spcBef>
                <a:spcPts val="0"/>
              </a:spcBef>
            </a:pPr>
            <a:r>
              <a:rPr lang="en-US" sz="2400" kern="0" dirty="0" smtClean="0">
                <a:solidFill>
                  <a:schemeClr val="tx1">
                    <a:lumMod val="50000"/>
                    <a:lumOff val="50000"/>
                  </a:schemeClr>
                </a:solidFill>
                <a:latin typeface="Georgia" charset="0"/>
                <a:ea typeface="Georgia" charset="0"/>
                <a:cs typeface="Georgia" charset="0"/>
              </a:rPr>
              <a:t>Use averages only when the impact is an average (e.g., shifts in seasonal hydrographs), use individual models for time series dependent impacts (e.g., floods)….</a:t>
            </a:r>
          </a:p>
          <a:p>
            <a:pPr algn="l">
              <a:spcBef>
                <a:spcPts val="0"/>
              </a:spcBef>
            </a:pPr>
            <a:endParaRPr lang="en-US" sz="2400" kern="0" dirty="0">
              <a:solidFill>
                <a:schemeClr val="tx1">
                  <a:lumMod val="50000"/>
                  <a:lumOff val="50000"/>
                </a:schemeClr>
              </a:solidFill>
              <a:latin typeface="Georgia" charset="0"/>
              <a:ea typeface="Georgia" charset="0"/>
              <a:cs typeface="Georgia" charset="0"/>
            </a:endParaRPr>
          </a:p>
          <a:p>
            <a:pPr algn="l">
              <a:spcBef>
                <a:spcPts val="0"/>
              </a:spcBef>
            </a:pPr>
            <a:r>
              <a:rPr lang="en-US" sz="4000" b="1" kern="0" dirty="0" smtClean="0">
                <a:solidFill>
                  <a:schemeClr val="accent1">
                    <a:lumMod val="50000"/>
                  </a:schemeClr>
                </a:solidFill>
                <a:latin typeface="Trebuchet MS" charset="0"/>
                <a:ea typeface="Trebuchet MS" charset="0"/>
                <a:cs typeface="Trebuchet MS" charset="0"/>
              </a:rPr>
              <a:t>Real world examples...</a:t>
            </a:r>
          </a:p>
          <a:p>
            <a:pPr algn="l">
              <a:spcBef>
                <a:spcPts val="0"/>
              </a:spcBef>
            </a:pPr>
            <a:endParaRPr lang="en-US" sz="800" kern="0" dirty="0" smtClean="0">
              <a:solidFill>
                <a:schemeClr val="tx1">
                  <a:lumMod val="50000"/>
                  <a:lumOff val="50000"/>
                </a:schemeClr>
              </a:solidFill>
              <a:latin typeface="Georgia" charset="0"/>
              <a:ea typeface="Georgia" charset="0"/>
              <a:cs typeface="Georgia" charset="0"/>
            </a:endParaRPr>
          </a:p>
        </p:txBody>
      </p:sp>
      <p:sp>
        <p:nvSpPr>
          <p:cNvPr id="7" name="TextBox 6"/>
          <p:cNvSpPr txBox="1"/>
          <p:nvPr/>
        </p:nvSpPr>
        <p:spPr>
          <a:xfrm>
            <a:off x="1910594" y="1743875"/>
            <a:ext cx="5327113" cy="1323439"/>
          </a:xfrm>
          <a:prstGeom prst="rect">
            <a:avLst/>
          </a:prstGeom>
          <a:solidFill>
            <a:srgbClr val="E4E5F2">
              <a:alpha val="60000"/>
            </a:srgbClr>
          </a:solidFill>
          <a:ln>
            <a:solidFill>
              <a:schemeClr val="accent3">
                <a:lumMod val="20000"/>
                <a:lumOff val="80000"/>
              </a:schemeClr>
            </a:solidFill>
          </a:ln>
        </p:spPr>
        <p:txBody>
          <a:bodyPr wrap="square" rtlCol="0">
            <a:spAutoFit/>
          </a:bodyPr>
          <a:lstStyle/>
          <a:p>
            <a:pPr algn="ctr"/>
            <a:r>
              <a:rPr lang="en-US" sz="4000" b="1" dirty="0" smtClean="0">
                <a:solidFill>
                  <a:schemeClr val="accent1"/>
                </a:solidFill>
                <a:latin typeface="+mj-lt"/>
                <a:ea typeface="Calibri" charset="0"/>
                <a:cs typeface="Calibri" charset="0"/>
              </a:rPr>
              <a:t>Specific application:</a:t>
            </a:r>
          </a:p>
          <a:p>
            <a:pPr algn="ctr"/>
            <a:r>
              <a:rPr lang="en-US" sz="4000" b="1" dirty="0" smtClean="0">
                <a:solidFill>
                  <a:schemeClr val="accent1"/>
                </a:solidFill>
                <a:latin typeface="+mj-lt"/>
                <a:ea typeface="Calibri" charset="0"/>
                <a:cs typeface="Calibri" charset="0"/>
              </a:rPr>
              <a:t>Hydrologic Storylines</a:t>
            </a:r>
            <a:endParaRPr lang="en-US" sz="4000" b="1" dirty="0">
              <a:solidFill>
                <a:schemeClr val="accent1"/>
              </a:solidFill>
              <a:latin typeface="+mj-lt"/>
              <a:ea typeface="Calibri" charset="0"/>
              <a:cs typeface="Calibri" charset="0"/>
            </a:endParaRPr>
          </a:p>
        </p:txBody>
      </p:sp>
    </p:spTree>
    <p:extLst>
      <p:ext uri="{BB962C8B-B14F-4D97-AF65-F5344CB8AC3E}">
        <p14:creationId xmlns:p14="http://schemas.microsoft.com/office/powerpoint/2010/main" val="404626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3544" r="52066"/>
          <a:stretch/>
        </p:blipFill>
        <p:spPr>
          <a:xfrm>
            <a:off x="44970" y="899160"/>
            <a:ext cx="3028014" cy="5806440"/>
          </a:xfrm>
          <a:prstGeom prst="rect">
            <a:avLst/>
          </a:prstGeom>
        </p:spPr>
      </p:pic>
      <p:sp>
        <p:nvSpPr>
          <p:cNvPr id="6" name="Content Placeholder 2"/>
          <p:cNvSpPr>
            <a:spLocks noGrp="1"/>
          </p:cNvSpPr>
          <p:nvPr>
            <p:ph idx="1"/>
          </p:nvPr>
        </p:nvSpPr>
        <p:spPr>
          <a:xfrm>
            <a:off x="6338047" y="1571244"/>
            <a:ext cx="2667000" cy="4325112"/>
          </a:xfrm>
        </p:spPr>
        <p:txBody>
          <a:bodyPr>
            <a:normAutofit/>
          </a:bodyPr>
          <a:lstStyle/>
          <a:p>
            <a:pPr>
              <a:spcAft>
                <a:spcPts val="1200"/>
              </a:spcAft>
            </a:pPr>
            <a:r>
              <a:rPr lang="en-US" sz="1800" dirty="0" smtClean="0"/>
              <a:t>Explicitly estimate dominant sources of uncertainty in order to characterize the range of outcomes</a:t>
            </a:r>
          </a:p>
        </p:txBody>
      </p:sp>
      <p:sp>
        <p:nvSpPr>
          <p:cNvPr id="8" name="Title 1"/>
          <p:cNvSpPr>
            <a:spLocks noGrp="1"/>
          </p:cNvSpPr>
          <p:nvPr>
            <p:ph type="title"/>
          </p:nvPr>
        </p:nvSpPr>
        <p:spPr>
          <a:xfrm>
            <a:off x="0" y="-152400"/>
            <a:ext cx="9144000" cy="1066800"/>
          </a:xfrm>
        </p:spPr>
        <p:txBody>
          <a:bodyPr>
            <a:noAutofit/>
          </a:bodyPr>
          <a:lstStyle/>
          <a:p>
            <a:pPr>
              <a:lnSpc>
                <a:spcPts val="2560"/>
              </a:lnSpc>
            </a:pPr>
            <a:r>
              <a:rPr lang="en-US" sz="3200" dirty="0" smtClean="0"/>
              <a:t>Quantitative hydrologic storylines concept</a:t>
            </a:r>
            <a:endParaRPr lang="en-US" sz="3200" dirty="0"/>
          </a:p>
        </p:txBody>
      </p:sp>
      <p:sp>
        <p:nvSpPr>
          <p:cNvPr id="13" name="Rectangle 12"/>
          <p:cNvSpPr/>
          <p:nvPr/>
        </p:nvSpPr>
        <p:spPr>
          <a:xfrm>
            <a:off x="2757227" y="866931"/>
            <a:ext cx="724863" cy="4758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73183" y="853440"/>
            <a:ext cx="2217582" cy="5867150"/>
            <a:chOff x="2773183" y="1035820"/>
            <a:chExt cx="2217582" cy="5867150"/>
          </a:xfrm>
        </p:grpSpPr>
        <p:pic>
          <p:nvPicPr>
            <p:cNvPr id="14" name="Picture 13"/>
            <p:cNvPicPr>
              <a:picLocks noChangeAspect="1"/>
            </p:cNvPicPr>
            <p:nvPr/>
          </p:nvPicPr>
          <p:blipFill rotWithShape="1">
            <a:blip r:embed="rId3"/>
            <a:srcRect l="43061" t="3012" r="21835" b="16580"/>
            <a:stretch/>
          </p:blipFill>
          <p:spPr>
            <a:xfrm>
              <a:off x="2773183" y="1035820"/>
              <a:ext cx="2217582" cy="4840325"/>
            </a:xfrm>
            <a:prstGeom prst="rect">
              <a:avLst/>
            </a:prstGeom>
          </p:spPr>
        </p:pic>
        <p:pic>
          <p:nvPicPr>
            <p:cNvPr id="16" name="Picture 15"/>
            <p:cNvPicPr>
              <a:picLocks noChangeAspect="1"/>
            </p:cNvPicPr>
            <p:nvPr/>
          </p:nvPicPr>
          <p:blipFill rotWithShape="1">
            <a:blip r:embed="rId3"/>
            <a:srcRect l="48096" t="83673" r="21835"/>
            <a:stretch/>
          </p:blipFill>
          <p:spPr>
            <a:xfrm>
              <a:off x="3082835" y="5920090"/>
              <a:ext cx="1899515" cy="982880"/>
            </a:xfrm>
            <a:prstGeom prst="rect">
              <a:avLst/>
            </a:prstGeom>
          </p:spPr>
        </p:pic>
      </p:grpSp>
      <p:sp>
        <p:nvSpPr>
          <p:cNvPr id="18" name="Content Placeholder 2"/>
          <p:cNvSpPr txBox="1">
            <a:spLocks/>
          </p:cNvSpPr>
          <p:nvPr/>
        </p:nvSpPr>
        <p:spPr>
          <a:xfrm>
            <a:off x="6338047" y="3130217"/>
            <a:ext cx="26670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1200"/>
              </a:spcAft>
            </a:pPr>
            <a:r>
              <a:rPr lang="en-US" sz="1800" dirty="0" smtClean="0"/>
              <a:t>Reduce uncertainties </a:t>
            </a:r>
          </a:p>
          <a:p>
            <a:pPr fontAlgn="auto">
              <a:spcAft>
                <a:spcPts val="0"/>
              </a:spcAft>
            </a:pPr>
            <a:r>
              <a:rPr lang="en-US" sz="1800" dirty="0" smtClean="0"/>
              <a:t>Sample from the range to construct storylines useful for water resources planning</a:t>
            </a:r>
            <a:endParaRPr lang="en-US" sz="1800" dirty="0"/>
          </a:p>
        </p:txBody>
      </p:sp>
      <p:pic>
        <p:nvPicPr>
          <p:cNvPr id="19" name="Picture 18"/>
          <p:cNvPicPr>
            <a:picLocks noChangeAspect="1"/>
          </p:cNvPicPr>
          <p:nvPr/>
        </p:nvPicPr>
        <p:blipFill rotWithShape="1">
          <a:blip r:embed="rId3"/>
          <a:srcRect l="77141" t="2156"/>
          <a:stretch/>
        </p:blipFill>
        <p:spPr>
          <a:xfrm>
            <a:off x="4925520" y="822960"/>
            <a:ext cx="1444037" cy="5890010"/>
          </a:xfrm>
          <a:prstGeom prst="rect">
            <a:avLst/>
          </a:prstGeom>
        </p:spPr>
      </p:pic>
      <p:sp>
        <p:nvSpPr>
          <p:cNvPr id="20" name="Rectangle 19"/>
          <p:cNvSpPr/>
          <p:nvPr/>
        </p:nvSpPr>
        <p:spPr>
          <a:xfrm>
            <a:off x="6495795" y="3852864"/>
            <a:ext cx="2432355" cy="16764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649349" y="2319941"/>
            <a:ext cx="3256377" cy="1384995"/>
          </a:xfrm>
          <a:prstGeom prst="rect">
            <a:avLst/>
          </a:prstGeom>
          <a:solidFill>
            <a:schemeClr val="bg1">
              <a:lumMod val="95000"/>
            </a:schemeClr>
          </a:solidFill>
        </p:spPr>
        <p:txBody>
          <a:bodyPr wrap="square" rtlCol="0">
            <a:spAutoFit/>
          </a:bodyPr>
          <a:lstStyle/>
          <a:p>
            <a:pPr algn="ctr"/>
            <a:r>
              <a:rPr lang="en-US" sz="2800" b="1" dirty="0" smtClean="0">
                <a:solidFill>
                  <a:srgbClr val="C00000"/>
                </a:solidFill>
                <a:latin typeface="+mj-lt"/>
              </a:rPr>
              <a:t>What do these distributions really look like?</a:t>
            </a:r>
            <a:endParaRPr lang="en-US" sz="2800" b="1" dirty="0">
              <a:solidFill>
                <a:srgbClr val="C00000"/>
              </a:solidFill>
              <a:latin typeface="+mj-lt"/>
            </a:endParaRPr>
          </a:p>
        </p:txBody>
      </p:sp>
    </p:spTree>
    <p:extLst>
      <p:ext uri="{BB962C8B-B14F-4D97-AF65-F5344CB8AC3E}">
        <p14:creationId xmlns:p14="http://schemas.microsoft.com/office/powerpoint/2010/main" val="16205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1259" b="10899"/>
          <a:stretch/>
        </p:blipFill>
        <p:spPr>
          <a:xfrm>
            <a:off x="6585433" y="1386840"/>
            <a:ext cx="2355363" cy="5000332"/>
          </a:xfrm>
          <a:prstGeom prst="rect">
            <a:avLst/>
          </a:prstGeom>
        </p:spPr>
      </p:pic>
      <p:pic>
        <p:nvPicPr>
          <p:cNvPr id="5" name="Picture 4"/>
          <p:cNvPicPr>
            <a:picLocks noChangeAspect="1"/>
          </p:cNvPicPr>
          <p:nvPr/>
        </p:nvPicPr>
        <p:blipFill rotWithShape="1">
          <a:blip r:embed="rId4"/>
          <a:srcRect t="2532" r="52066"/>
          <a:stretch/>
        </p:blipFill>
        <p:spPr>
          <a:xfrm>
            <a:off x="44970" y="838200"/>
            <a:ext cx="3028014" cy="5867400"/>
          </a:xfrm>
          <a:prstGeom prst="rect">
            <a:avLst/>
          </a:prstGeom>
        </p:spPr>
      </p:pic>
      <p:sp>
        <p:nvSpPr>
          <p:cNvPr id="13" name="Rectangle 12"/>
          <p:cNvSpPr/>
          <p:nvPr/>
        </p:nvSpPr>
        <p:spPr>
          <a:xfrm>
            <a:off x="2757227" y="866931"/>
            <a:ext cx="724863" cy="4758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73183" y="807720"/>
            <a:ext cx="2217582" cy="5912870"/>
            <a:chOff x="2773183" y="990100"/>
            <a:chExt cx="2217582" cy="5912870"/>
          </a:xfrm>
        </p:grpSpPr>
        <p:pic>
          <p:nvPicPr>
            <p:cNvPr id="14" name="Picture 13"/>
            <p:cNvPicPr>
              <a:picLocks noChangeAspect="1"/>
            </p:cNvPicPr>
            <p:nvPr/>
          </p:nvPicPr>
          <p:blipFill rotWithShape="1">
            <a:blip r:embed="rId4"/>
            <a:srcRect l="43061" t="2253" r="21835" b="16580"/>
            <a:stretch/>
          </p:blipFill>
          <p:spPr>
            <a:xfrm>
              <a:off x="2773183" y="990100"/>
              <a:ext cx="2217582" cy="4886045"/>
            </a:xfrm>
            <a:prstGeom prst="rect">
              <a:avLst/>
            </a:prstGeom>
          </p:spPr>
        </p:pic>
        <p:pic>
          <p:nvPicPr>
            <p:cNvPr id="16" name="Picture 15"/>
            <p:cNvPicPr>
              <a:picLocks noChangeAspect="1"/>
            </p:cNvPicPr>
            <p:nvPr/>
          </p:nvPicPr>
          <p:blipFill rotWithShape="1">
            <a:blip r:embed="rId4"/>
            <a:srcRect l="48096" t="83673" r="21835"/>
            <a:stretch/>
          </p:blipFill>
          <p:spPr>
            <a:xfrm>
              <a:off x="3082835" y="5920090"/>
              <a:ext cx="1899515" cy="982880"/>
            </a:xfrm>
            <a:prstGeom prst="rect">
              <a:avLst/>
            </a:prstGeom>
          </p:spPr>
        </p:pic>
      </p:grpSp>
      <p:pic>
        <p:nvPicPr>
          <p:cNvPr id="19" name="Picture 18"/>
          <p:cNvPicPr>
            <a:picLocks noChangeAspect="1"/>
          </p:cNvPicPr>
          <p:nvPr/>
        </p:nvPicPr>
        <p:blipFill rotWithShape="1">
          <a:blip r:embed="rId4"/>
          <a:srcRect l="77141" t="2663"/>
          <a:stretch/>
        </p:blipFill>
        <p:spPr>
          <a:xfrm>
            <a:off x="4925520" y="853440"/>
            <a:ext cx="1444037" cy="5859530"/>
          </a:xfrm>
          <a:prstGeom prst="rect">
            <a:avLst/>
          </a:prstGeom>
        </p:spPr>
      </p:pic>
      <p:sp>
        <p:nvSpPr>
          <p:cNvPr id="4" name="TextBox 3"/>
          <p:cNvSpPr txBox="1"/>
          <p:nvPr/>
        </p:nvSpPr>
        <p:spPr>
          <a:xfrm>
            <a:off x="6425780" y="6365296"/>
            <a:ext cx="2553337" cy="369332"/>
          </a:xfrm>
          <a:prstGeom prst="rect">
            <a:avLst/>
          </a:prstGeom>
          <a:noFill/>
        </p:spPr>
        <p:txBody>
          <a:bodyPr wrap="square" rtlCol="0">
            <a:spAutoFit/>
          </a:bodyPr>
          <a:lstStyle/>
          <a:p>
            <a:pPr algn="ctr"/>
            <a:r>
              <a:rPr lang="en-US" smtClean="0">
                <a:latin typeface="+mj-lt"/>
              </a:rPr>
              <a:t>% change annual flow</a:t>
            </a:r>
            <a:endParaRPr lang="en-US" dirty="0">
              <a:latin typeface="+mj-lt"/>
            </a:endParaRPr>
          </a:p>
        </p:txBody>
      </p:sp>
      <p:sp>
        <p:nvSpPr>
          <p:cNvPr id="26" name="TextBox 25"/>
          <p:cNvSpPr txBox="1"/>
          <p:nvPr/>
        </p:nvSpPr>
        <p:spPr>
          <a:xfrm>
            <a:off x="6434195" y="834957"/>
            <a:ext cx="2709804" cy="523221"/>
          </a:xfrm>
          <a:prstGeom prst="rect">
            <a:avLst/>
          </a:prstGeom>
          <a:noFill/>
        </p:spPr>
        <p:txBody>
          <a:bodyPr wrap="square" rtlCol="0">
            <a:spAutoFit/>
          </a:bodyPr>
          <a:lstStyle/>
          <a:p>
            <a:pPr algn="ctr"/>
            <a:r>
              <a:rPr lang="en-US" sz="1400" b="1" dirty="0" smtClean="0">
                <a:latin typeface="+mj-lt"/>
              </a:rPr>
              <a:t>Demonstration Project</a:t>
            </a:r>
          </a:p>
          <a:p>
            <a:pPr algn="ctr"/>
            <a:r>
              <a:rPr lang="en-US" sz="1400" b="1" dirty="0" smtClean="0">
                <a:latin typeface="+mj-lt"/>
              </a:rPr>
              <a:t>(provisional data*)</a:t>
            </a:r>
          </a:p>
        </p:txBody>
      </p:sp>
      <p:sp>
        <p:nvSpPr>
          <p:cNvPr id="30" name="Title 1"/>
          <p:cNvSpPr>
            <a:spLocks noGrp="1"/>
          </p:cNvSpPr>
          <p:nvPr>
            <p:ph type="title"/>
          </p:nvPr>
        </p:nvSpPr>
        <p:spPr>
          <a:xfrm>
            <a:off x="0" y="-152400"/>
            <a:ext cx="9144000" cy="1066800"/>
          </a:xfrm>
        </p:spPr>
        <p:txBody>
          <a:bodyPr>
            <a:noAutofit/>
          </a:bodyPr>
          <a:lstStyle/>
          <a:p>
            <a:pPr>
              <a:lnSpc>
                <a:spcPts val="2560"/>
              </a:lnSpc>
            </a:pPr>
            <a:r>
              <a:rPr lang="en-US" dirty="0" smtClean="0"/>
              <a:t>Storylines demonstration project</a:t>
            </a:r>
            <a:endParaRPr lang="en-US" dirty="0"/>
          </a:p>
        </p:txBody>
      </p:sp>
      <p:sp>
        <p:nvSpPr>
          <p:cNvPr id="35" name="TextBox 34"/>
          <p:cNvSpPr txBox="1"/>
          <p:nvPr/>
        </p:nvSpPr>
        <p:spPr>
          <a:xfrm>
            <a:off x="7716959" y="1607609"/>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2 x 40</a:t>
            </a:r>
          </a:p>
        </p:txBody>
      </p:sp>
      <p:sp>
        <p:nvSpPr>
          <p:cNvPr id="37" name="TextBox 36"/>
          <p:cNvSpPr txBox="1"/>
          <p:nvPr/>
        </p:nvSpPr>
        <p:spPr>
          <a:xfrm>
            <a:off x="7680675" y="2355094"/>
            <a:ext cx="2216384" cy="307777"/>
          </a:xfrm>
          <a:prstGeom prst="rect">
            <a:avLst/>
          </a:prstGeom>
          <a:noFill/>
        </p:spPr>
        <p:txBody>
          <a:bodyPr wrap="square" rtlCol="0">
            <a:spAutoFit/>
          </a:bodyPr>
          <a:lstStyle/>
          <a:p>
            <a:pPr algn="ctr"/>
            <a:r>
              <a:rPr lang="en-US" sz="1400" smtClean="0">
                <a:solidFill>
                  <a:schemeClr val="tx1">
                    <a:lumMod val="75000"/>
                    <a:lumOff val="25000"/>
                  </a:schemeClr>
                </a:solidFill>
                <a:latin typeface="+mn-lt"/>
              </a:rPr>
              <a:t>10 x 8</a:t>
            </a:r>
            <a:endParaRPr lang="en-US" sz="1400" dirty="0" smtClean="0">
              <a:solidFill>
                <a:schemeClr val="tx1">
                  <a:lumMod val="75000"/>
                  <a:lumOff val="25000"/>
                </a:schemeClr>
              </a:solidFill>
              <a:latin typeface="+mn-lt"/>
            </a:endParaRPr>
          </a:p>
        </p:txBody>
      </p:sp>
      <p:sp>
        <p:nvSpPr>
          <p:cNvPr id="38" name="TextBox 37"/>
          <p:cNvSpPr txBox="1"/>
          <p:nvPr/>
        </p:nvSpPr>
        <p:spPr>
          <a:xfrm>
            <a:off x="7680675" y="3029023"/>
            <a:ext cx="2216384" cy="307777"/>
          </a:xfrm>
          <a:prstGeom prst="rect">
            <a:avLst/>
          </a:prstGeom>
          <a:noFill/>
        </p:spPr>
        <p:txBody>
          <a:bodyPr wrap="square" rtlCol="0">
            <a:spAutoFit/>
          </a:bodyPr>
          <a:lstStyle/>
          <a:p>
            <a:pPr algn="ctr"/>
            <a:r>
              <a:rPr lang="en-US" sz="1400" smtClean="0">
                <a:solidFill>
                  <a:schemeClr val="tx1">
                    <a:lumMod val="75000"/>
                    <a:lumOff val="25000"/>
                  </a:schemeClr>
                </a:solidFill>
                <a:latin typeface="+mn-lt"/>
              </a:rPr>
              <a:t>1 x 80</a:t>
            </a:r>
            <a:endParaRPr lang="en-US" sz="1400" dirty="0" smtClean="0">
              <a:solidFill>
                <a:schemeClr val="tx1">
                  <a:lumMod val="75000"/>
                  <a:lumOff val="25000"/>
                </a:schemeClr>
              </a:solidFill>
              <a:latin typeface="+mn-lt"/>
            </a:endParaRPr>
          </a:p>
        </p:txBody>
      </p:sp>
      <p:sp>
        <p:nvSpPr>
          <p:cNvPr id="39" name="TextBox 38"/>
          <p:cNvSpPr txBox="1"/>
          <p:nvPr/>
        </p:nvSpPr>
        <p:spPr>
          <a:xfrm>
            <a:off x="7680675" y="3802036"/>
            <a:ext cx="2216384" cy="307777"/>
          </a:xfrm>
          <a:prstGeom prst="rect">
            <a:avLst/>
          </a:prstGeom>
          <a:noFill/>
        </p:spPr>
        <p:txBody>
          <a:bodyPr wrap="square" rtlCol="0">
            <a:spAutoFit/>
          </a:bodyPr>
          <a:lstStyle/>
          <a:p>
            <a:pPr algn="ctr"/>
            <a:r>
              <a:rPr lang="en-US" sz="1400">
                <a:solidFill>
                  <a:schemeClr val="tx1">
                    <a:lumMod val="75000"/>
                    <a:lumOff val="25000"/>
                  </a:schemeClr>
                </a:solidFill>
                <a:latin typeface="+mn-lt"/>
              </a:rPr>
              <a:t>2</a:t>
            </a:r>
            <a:r>
              <a:rPr lang="en-US" sz="1400" smtClean="0">
                <a:solidFill>
                  <a:schemeClr val="tx1">
                    <a:lumMod val="75000"/>
                    <a:lumOff val="25000"/>
                  </a:schemeClr>
                </a:solidFill>
                <a:latin typeface="+mn-lt"/>
              </a:rPr>
              <a:t> x 40</a:t>
            </a:r>
            <a:endParaRPr lang="en-US" sz="1400" dirty="0" smtClean="0">
              <a:solidFill>
                <a:schemeClr val="tx1">
                  <a:lumMod val="75000"/>
                  <a:lumOff val="25000"/>
                </a:schemeClr>
              </a:solidFill>
              <a:latin typeface="+mn-lt"/>
            </a:endParaRPr>
          </a:p>
        </p:txBody>
      </p:sp>
      <p:sp>
        <p:nvSpPr>
          <p:cNvPr id="40" name="TextBox 39"/>
          <p:cNvSpPr txBox="1"/>
          <p:nvPr/>
        </p:nvSpPr>
        <p:spPr>
          <a:xfrm>
            <a:off x="7680675" y="4537147"/>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1 x 80</a:t>
            </a:r>
          </a:p>
        </p:txBody>
      </p:sp>
      <p:sp>
        <p:nvSpPr>
          <p:cNvPr id="41" name="TextBox 40"/>
          <p:cNvSpPr txBox="1"/>
          <p:nvPr/>
        </p:nvSpPr>
        <p:spPr>
          <a:xfrm>
            <a:off x="7680675" y="5251116"/>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2 x 40</a:t>
            </a:r>
          </a:p>
        </p:txBody>
      </p:sp>
      <p:sp>
        <p:nvSpPr>
          <p:cNvPr id="42" name="TextBox 41"/>
          <p:cNvSpPr txBox="1"/>
          <p:nvPr/>
        </p:nvSpPr>
        <p:spPr>
          <a:xfrm>
            <a:off x="7637133" y="5965085"/>
            <a:ext cx="2216384" cy="307777"/>
          </a:xfrm>
          <a:prstGeom prst="rect">
            <a:avLst/>
          </a:prstGeom>
          <a:noFill/>
        </p:spPr>
        <p:txBody>
          <a:bodyPr wrap="square" rtlCol="0">
            <a:spAutoFit/>
          </a:bodyPr>
          <a:lstStyle/>
          <a:p>
            <a:pPr algn="ctr"/>
            <a:r>
              <a:rPr lang="en-US" sz="1400" dirty="0" smtClean="0">
                <a:solidFill>
                  <a:schemeClr val="tx1">
                    <a:lumMod val="75000"/>
                    <a:lumOff val="25000"/>
                  </a:schemeClr>
                </a:solidFill>
                <a:latin typeface="+mn-lt"/>
              </a:rPr>
              <a:t>80</a:t>
            </a:r>
          </a:p>
        </p:txBody>
      </p:sp>
      <p:sp>
        <p:nvSpPr>
          <p:cNvPr id="20" name="TextBox 19"/>
          <p:cNvSpPr txBox="1"/>
          <p:nvPr/>
        </p:nvSpPr>
        <p:spPr>
          <a:xfrm>
            <a:off x="-27723" y="6628425"/>
            <a:ext cx="9144000" cy="246221"/>
          </a:xfrm>
          <a:prstGeom prst="rect">
            <a:avLst/>
          </a:prstGeom>
          <a:noFill/>
        </p:spPr>
        <p:txBody>
          <a:bodyPr wrap="square" rtlCol="0">
            <a:spAutoFit/>
          </a:bodyPr>
          <a:lstStyle/>
          <a:p>
            <a:r>
              <a:rPr lang="en-US" sz="1000" i="1" dirty="0" smtClean="0">
                <a:solidFill>
                  <a:schemeClr val="tx1">
                    <a:lumMod val="95000"/>
                    <a:lumOff val="5000"/>
                  </a:schemeClr>
                </a:solidFill>
                <a:latin typeface="+mn-lt"/>
              </a:rPr>
              <a:t>*Provisional data provided by </a:t>
            </a:r>
            <a:r>
              <a:rPr lang="en-US" sz="1000" i="1" dirty="0" smtClean="0">
                <a:solidFill>
                  <a:schemeClr val="tx1">
                    <a:lumMod val="95000"/>
                    <a:lumOff val="5000"/>
                  </a:schemeClr>
                </a:solidFill>
                <a:latin typeface="+mn-lt"/>
                <a:ea typeface="Trebuchet MS" charset="0"/>
                <a:cs typeface="Trebuchet MS" charset="0"/>
              </a:rPr>
              <a:t>the UW Hydro | Computational Hydrology Group</a:t>
            </a:r>
            <a:r>
              <a:rPr lang="en-US" sz="1000" i="1" dirty="0" smtClean="0">
                <a:solidFill>
                  <a:schemeClr val="tx1">
                    <a:lumMod val="95000"/>
                    <a:lumOff val="5000"/>
                  </a:schemeClr>
                </a:solidFill>
                <a:latin typeface="+mn-lt"/>
              </a:rPr>
              <a:t> </a:t>
            </a:r>
            <a:r>
              <a:rPr lang="en-US" sz="1000" i="1" dirty="0" smtClean="0">
                <a:solidFill>
                  <a:schemeClr val="tx1">
                    <a:lumMod val="95000"/>
                    <a:lumOff val="5000"/>
                  </a:schemeClr>
                </a:solidFill>
                <a:latin typeface="+mn-lt"/>
                <a:ea typeface="Trebuchet MS" charset="0"/>
                <a:cs typeface="Trebuchet MS" charset="0"/>
              </a:rPr>
              <a:t>at the University </a:t>
            </a:r>
            <a:r>
              <a:rPr lang="en-US" sz="1000" i="1" dirty="0">
                <a:solidFill>
                  <a:schemeClr val="tx1">
                    <a:lumMod val="95000"/>
                    <a:lumOff val="5000"/>
                  </a:schemeClr>
                </a:solidFill>
                <a:latin typeface="+mn-lt"/>
                <a:ea typeface="Trebuchet MS" charset="0"/>
                <a:cs typeface="Trebuchet MS" charset="0"/>
              </a:rPr>
              <a:t>of </a:t>
            </a:r>
            <a:r>
              <a:rPr lang="en-US" sz="1000" i="1" dirty="0" smtClean="0">
                <a:solidFill>
                  <a:schemeClr val="tx1">
                    <a:lumMod val="95000"/>
                    <a:lumOff val="5000"/>
                  </a:schemeClr>
                </a:solidFill>
                <a:latin typeface="+mn-lt"/>
                <a:ea typeface="Trebuchet MS" charset="0"/>
                <a:cs typeface="Trebuchet MS" charset="0"/>
              </a:rPr>
              <a:t>Washington</a:t>
            </a:r>
            <a:endParaRPr lang="en-US" sz="1000" i="1" dirty="0">
              <a:solidFill>
                <a:schemeClr val="tx1">
                  <a:lumMod val="95000"/>
                  <a:lumOff val="5000"/>
                </a:schemeClr>
              </a:solidFill>
              <a:latin typeface="+mn-lt"/>
              <a:ea typeface="Trebuchet MS" charset="0"/>
              <a:cs typeface="Trebuchet MS" charset="0"/>
            </a:endParaRPr>
          </a:p>
        </p:txBody>
      </p:sp>
    </p:spTree>
    <p:extLst>
      <p:ext uri="{BB962C8B-B14F-4D97-AF65-F5344CB8AC3E}">
        <p14:creationId xmlns:p14="http://schemas.microsoft.com/office/powerpoint/2010/main" val="90505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152400"/>
            <a:ext cx="9144000" cy="1066800"/>
          </a:xfrm>
        </p:spPr>
        <p:txBody>
          <a:bodyPr>
            <a:noAutofit/>
          </a:bodyPr>
          <a:lstStyle/>
          <a:p>
            <a:pPr>
              <a:lnSpc>
                <a:spcPts val="2560"/>
              </a:lnSpc>
            </a:pPr>
            <a:r>
              <a:rPr lang="en-US" dirty="0" smtClean="0"/>
              <a:t>Storylines demonstration project</a:t>
            </a:r>
            <a:endParaRPr lang="en-US" dirty="0"/>
          </a:p>
        </p:txBody>
      </p:sp>
      <p:cxnSp>
        <p:nvCxnSpPr>
          <p:cNvPr id="3" name="Straight Arrow Connector 2"/>
          <p:cNvCxnSpPr/>
          <p:nvPr/>
        </p:nvCxnSpPr>
        <p:spPr>
          <a:xfrm>
            <a:off x="2819042" y="3144821"/>
            <a:ext cx="669467" cy="47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7660" b="10859"/>
          <a:stretch/>
        </p:blipFill>
        <p:spPr>
          <a:xfrm>
            <a:off x="398250" y="1100756"/>
            <a:ext cx="2443186" cy="5429304"/>
          </a:xfrm>
          <a:prstGeom prst="rect">
            <a:avLst/>
          </a:prstGeom>
        </p:spPr>
      </p:pic>
      <p:grpSp>
        <p:nvGrpSpPr>
          <p:cNvPr id="32" name="Group 31"/>
          <p:cNvGrpSpPr/>
          <p:nvPr/>
        </p:nvGrpSpPr>
        <p:grpSpPr>
          <a:xfrm>
            <a:off x="3856175" y="1064618"/>
            <a:ext cx="2443186" cy="5499813"/>
            <a:chOff x="4557215" y="1093646"/>
            <a:chExt cx="2443186" cy="5499813"/>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t="6869" b="10591"/>
            <a:stretch/>
          </p:blipFill>
          <p:spPr>
            <a:xfrm>
              <a:off x="4557215" y="1093646"/>
              <a:ext cx="2443186" cy="5499813"/>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67695" t="8013" r="7855" b="42725"/>
            <a:stretch/>
          </p:blipFill>
          <p:spPr>
            <a:xfrm>
              <a:off x="6386285" y="2044933"/>
              <a:ext cx="440248" cy="554386"/>
            </a:xfrm>
            <a:prstGeom prst="rect">
              <a:avLst/>
            </a:prstGeom>
          </p:spPr>
        </p:pic>
      </p:grpSp>
      <p:sp>
        <p:nvSpPr>
          <p:cNvPr id="29" name="TextBox 28"/>
          <p:cNvSpPr txBox="1"/>
          <p:nvPr/>
        </p:nvSpPr>
        <p:spPr>
          <a:xfrm>
            <a:off x="288099" y="807523"/>
            <a:ext cx="8746173" cy="400110"/>
          </a:xfrm>
          <a:prstGeom prst="rect">
            <a:avLst/>
          </a:prstGeom>
          <a:noFill/>
        </p:spPr>
        <p:txBody>
          <a:bodyPr wrap="square" rtlCol="0">
            <a:spAutoFit/>
          </a:bodyPr>
          <a:lstStyle/>
          <a:p>
            <a:r>
              <a:rPr lang="en-US" sz="2000" b="1" dirty="0" smtClean="0">
                <a:latin typeface="+mj-lt"/>
              </a:rPr>
              <a:t>Libby Reservoir, 2030-2079 relative to 1950-1999</a:t>
            </a:r>
            <a:endParaRPr lang="en-US" sz="2000" b="1" dirty="0">
              <a:latin typeface="+mj-lt"/>
            </a:endParaRPr>
          </a:p>
        </p:txBody>
      </p:sp>
      <p:sp>
        <p:nvSpPr>
          <p:cNvPr id="33" name="TextBox 32"/>
          <p:cNvSpPr txBox="1"/>
          <p:nvPr/>
        </p:nvSpPr>
        <p:spPr>
          <a:xfrm>
            <a:off x="288099" y="6486072"/>
            <a:ext cx="2553337" cy="369332"/>
          </a:xfrm>
          <a:prstGeom prst="rect">
            <a:avLst/>
          </a:prstGeom>
          <a:noFill/>
        </p:spPr>
        <p:txBody>
          <a:bodyPr wrap="square" rtlCol="0">
            <a:spAutoFit/>
          </a:bodyPr>
          <a:lstStyle/>
          <a:p>
            <a:pPr algn="ctr"/>
            <a:r>
              <a:rPr lang="en-US" dirty="0" smtClean="0">
                <a:latin typeface="+mj-lt"/>
              </a:rPr>
              <a:t>% change annual flow</a:t>
            </a:r>
            <a:endParaRPr lang="en-US" dirty="0">
              <a:latin typeface="+mj-lt"/>
            </a:endParaRPr>
          </a:p>
        </p:txBody>
      </p:sp>
      <p:sp>
        <p:nvSpPr>
          <p:cNvPr id="34" name="TextBox 33"/>
          <p:cNvSpPr txBox="1"/>
          <p:nvPr/>
        </p:nvSpPr>
        <p:spPr>
          <a:xfrm>
            <a:off x="3727915" y="6486072"/>
            <a:ext cx="2553337" cy="369332"/>
          </a:xfrm>
          <a:prstGeom prst="rect">
            <a:avLst/>
          </a:prstGeom>
          <a:noFill/>
        </p:spPr>
        <p:txBody>
          <a:bodyPr wrap="square" rtlCol="0">
            <a:spAutoFit/>
          </a:bodyPr>
          <a:lstStyle/>
          <a:p>
            <a:pPr algn="ctr"/>
            <a:r>
              <a:rPr lang="en-US" dirty="0" smtClean="0">
                <a:latin typeface="+mj-lt"/>
              </a:rPr>
              <a:t>% change annual flow</a:t>
            </a:r>
            <a:endParaRPr lang="en-US" dirty="0">
              <a:latin typeface="+mj-lt"/>
            </a:endParaRPr>
          </a:p>
        </p:txBody>
      </p:sp>
      <p:sp>
        <p:nvSpPr>
          <p:cNvPr id="12" name="TextBox 11"/>
          <p:cNvSpPr txBox="1"/>
          <p:nvPr/>
        </p:nvSpPr>
        <p:spPr>
          <a:xfrm>
            <a:off x="6458101" y="2768789"/>
            <a:ext cx="2685899" cy="1323439"/>
          </a:xfrm>
          <a:prstGeom prst="rect">
            <a:avLst/>
          </a:prstGeom>
          <a:noFill/>
        </p:spPr>
        <p:txBody>
          <a:bodyPr wrap="square" rtlCol="0">
            <a:spAutoFit/>
          </a:bodyPr>
          <a:lstStyle/>
          <a:p>
            <a:pPr algn="ctr"/>
            <a:r>
              <a:rPr lang="en-US" sz="1600" dirty="0" smtClean="0">
                <a:solidFill>
                  <a:schemeClr val="tx1">
                    <a:lumMod val="95000"/>
                    <a:lumOff val="5000"/>
                  </a:schemeClr>
                </a:solidFill>
                <a:latin typeface="+mj-lt"/>
              </a:rPr>
              <a:t>Provisional data provided by </a:t>
            </a:r>
            <a:r>
              <a:rPr lang="en-US" sz="1600" dirty="0">
                <a:solidFill>
                  <a:schemeClr val="tx1">
                    <a:lumMod val="95000"/>
                    <a:lumOff val="5000"/>
                  </a:schemeClr>
                </a:solidFill>
                <a:latin typeface="+mj-lt"/>
                <a:ea typeface="Trebuchet MS" charset="0"/>
                <a:cs typeface="Trebuchet MS" charset="0"/>
              </a:rPr>
              <a:t>t</a:t>
            </a:r>
            <a:r>
              <a:rPr lang="en-US" sz="1600" dirty="0" smtClean="0">
                <a:solidFill>
                  <a:schemeClr val="tx1">
                    <a:lumMod val="95000"/>
                    <a:lumOff val="5000"/>
                  </a:schemeClr>
                </a:solidFill>
                <a:latin typeface="+mj-lt"/>
                <a:ea typeface="Trebuchet MS" charset="0"/>
                <a:cs typeface="Trebuchet MS" charset="0"/>
              </a:rPr>
              <a:t>he UW Hydro | Computational Hydrology Group</a:t>
            </a:r>
            <a:r>
              <a:rPr lang="en-US" sz="1600" dirty="0" smtClean="0">
                <a:solidFill>
                  <a:schemeClr val="tx1">
                    <a:lumMod val="95000"/>
                    <a:lumOff val="5000"/>
                  </a:schemeClr>
                </a:solidFill>
                <a:latin typeface="+mj-lt"/>
              </a:rPr>
              <a:t> </a:t>
            </a:r>
            <a:r>
              <a:rPr lang="en-US" sz="1600" dirty="0" smtClean="0">
                <a:solidFill>
                  <a:schemeClr val="tx1">
                    <a:lumMod val="95000"/>
                    <a:lumOff val="5000"/>
                  </a:schemeClr>
                </a:solidFill>
                <a:latin typeface="+mj-lt"/>
                <a:ea typeface="Trebuchet MS" charset="0"/>
                <a:cs typeface="Trebuchet MS" charset="0"/>
              </a:rPr>
              <a:t>at the University </a:t>
            </a:r>
            <a:r>
              <a:rPr lang="en-US" sz="1600" dirty="0">
                <a:solidFill>
                  <a:schemeClr val="tx1">
                    <a:lumMod val="95000"/>
                    <a:lumOff val="5000"/>
                  </a:schemeClr>
                </a:solidFill>
                <a:latin typeface="+mj-lt"/>
                <a:ea typeface="Trebuchet MS" charset="0"/>
                <a:cs typeface="Trebuchet MS" charset="0"/>
              </a:rPr>
              <a:t>of </a:t>
            </a:r>
            <a:r>
              <a:rPr lang="en-US" sz="1600" dirty="0" smtClean="0">
                <a:solidFill>
                  <a:schemeClr val="tx1">
                    <a:lumMod val="95000"/>
                    <a:lumOff val="5000"/>
                  </a:schemeClr>
                </a:solidFill>
                <a:latin typeface="+mj-lt"/>
                <a:ea typeface="Trebuchet MS" charset="0"/>
                <a:cs typeface="Trebuchet MS" charset="0"/>
              </a:rPr>
              <a:t>Washington</a:t>
            </a:r>
            <a:endParaRPr lang="en-US" sz="1600" dirty="0">
              <a:solidFill>
                <a:schemeClr val="tx1">
                  <a:lumMod val="95000"/>
                  <a:lumOff val="5000"/>
                </a:schemeClr>
              </a:solidFill>
              <a:latin typeface="+mj-lt"/>
              <a:ea typeface="Trebuchet MS" charset="0"/>
              <a:cs typeface="Trebuchet MS" charset="0"/>
            </a:endParaRPr>
          </a:p>
        </p:txBody>
      </p:sp>
    </p:spTree>
    <p:extLst>
      <p:ext uri="{BB962C8B-B14F-4D97-AF65-F5344CB8AC3E}">
        <p14:creationId xmlns:p14="http://schemas.microsoft.com/office/powerpoint/2010/main" val="9954214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85800"/>
          </a:xfrm>
        </p:spPr>
        <p:txBody>
          <a:bodyPr>
            <a:normAutofit/>
          </a:bodyPr>
          <a:lstStyle/>
          <a:p>
            <a:r>
              <a:rPr lang="en-US" dirty="0" smtClean="0"/>
              <a:t>Questions for demonstration project</a:t>
            </a:r>
            <a:endParaRPr lang="en-US" dirty="0"/>
          </a:p>
        </p:txBody>
      </p:sp>
      <p:sp>
        <p:nvSpPr>
          <p:cNvPr id="4" name="Content Placeholder 2"/>
          <p:cNvSpPr>
            <a:spLocks noGrp="1"/>
          </p:cNvSpPr>
          <p:nvPr>
            <p:ph idx="1"/>
          </p:nvPr>
        </p:nvSpPr>
        <p:spPr>
          <a:xfrm>
            <a:off x="304800" y="1219200"/>
            <a:ext cx="8534400" cy="5791200"/>
          </a:xfrm>
        </p:spPr>
        <p:txBody>
          <a:bodyPr>
            <a:normAutofit/>
          </a:bodyPr>
          <a:lstStyle/>
          <a:p>
            <a:pPr>
              <a:spcAft>
                <a:spcPts val="1800"/>
              </a:spcAft>
            </a:pPr>
            <a:r>
              <a:rPr lang="en-US" sz="2400" dirty="0" smtClean="0"/>
              <a:t>Where is the majority of the variation coming from (e.g., GCMs or hydrologic model parameters)?  Does this change with location or impact? If so, how?</a:t>
            </a:r>
          </a:p>
          <a:p>
            <a:pPr>
              <a:spcAft>
                <a:spcPts val="1800"/>
              </a:spcAft>
            </a:pPr>
            <a:r>
              <a:rPr lang="en-US" sz="2400" dirty="0" smtClean="0"/>
              <a:t>Does storyline selection differ depending on (a) location, (b) impact, (c) number of storylines?</a:t>
            </a:r>
            <a:endParaRPr lang="en-US" sz="2400" dirty="0"/>
          </a:p>
          <a:p>
            <a:pPr>
              <a:spcAft>
                <a:spcPts val="1800"/>
              </a:spcAft>
            </a:pPr>
            <a:r>
              <a:rPr lang="en-US" sz="2400" dirty="0" smtClean="0"/>
              <a:t>What </a:t>
            </a:r>
            <a:r>
              <a:rPr lang="en-US" sz="2400" dirty="0"/>
              <a:t>is the optimal or minimum number of </a:t>
            </a:r>
            <a:r>
              <a:rPr lang="en-US" sz="2400" dirty="0" smtClean="0"/>
              <a:t>storylines?</a:t>
            </a:r>
          </a:p>
          <a:p>
            <a:pPr>
              <a:spcAft>
                <a:spcPts val="1800"/>
              </a:spcAft>
            </a:pPr>
            <a:r>
              <a:rPr lang="en-US" sz="2400" dirty="0"/>
              <a:t>With what confidence can we select storylines that reflect the range/min/max/average without running all the models? </a:t>
            </a:r>
          </a:p>
          <a:p>
            <a:pPr marL="109728" indent="0">
              <a:spcAft>
                <a:spcPts val="1800"/>
              </a:spcAft>
              <a:buNone/>
            </a:pPr>
            <a:endParaRPr lang="en-US" sz="2400" dirty="0" smtClean="0"/>
          </a:p>
        </p:txBody>
      </p:sp>
    </p:spTree>
    <p:extLst>
      <p:ext uri="{BB962C8B-B14F-4D97-AF65-F5344CB8AC3E}">
        <p14:creationId xmlns:p14="http://schemas.microsoft.com/office/powerpoint/2010/main" val="764449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Demonstration of concept</a:t>
            </a:r>
            <a:endParaRPr lang="en-US" dirty="0"/>
          </a:p>
        </p:txBody>
      </p:sp>
      <p:sp>
        <p:nvSpPr>
          <p:cNvPr id="7" name="TextBox 6"/>
          <p:cNvSpPr txBox="1">
            <a:spLocks noChangeArrowheads="1"/>
          </p:cNvSpPr>
          <p:nvPr/>
        </p:nvSpPr>
        <p:spPr bwMode="auto">
          <a:xfrm rot="16200000">
            <a:off x="-1421567" y="3645267"/>
            <a:ext cx="4051662" cy="315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a:spAutoFit/>
          </a:bodyPr>
          <a:lstStyle>
            <a:lvl1pPr>
              <a:tabLst>
                <a:tab pos="736600" algn="l"/>
              </a:tabLst>
              <a:defRPr sz="3200">
                <a:solidFill>
                  <a:schemeClr val="tx1"/>
                </a:solidFill>
                <a:latin typeface="Calibri" charset="0"/>
                <a:ea typeface="ＭＳ Ｐゴシック" charset="0"/>
              </a:defRPr>
            </a:lvl1pPr>
            <a:lvl2pPr>
              <a:tabLst>
                <a:tab pos="736600" algn="l"/>
              </a:tabLst>
              <a:defRPr sz="2800">
                <a:solidFill>
                  <a:schemeClr val="tx1"/>
                </a:solidFill>
                <a:latin typeface="Calibri" charset="0"/>
                <a:ea typeface="ＭＳ Ｐゴシック" charset="0"/>
              </a:defRPr>
            </a:lvl2pPr>
            <a:lvl3pPr>
              <a:tabLst>
                <a:tab pos="736600" algn="l"/>
              </a:tabLst>
              <a:defRPr sz="2400">
                <a:solidFill>
                  <a:schemeClr val="tx1"/>
                </a:solidFill>
                <a:latin typeface="Calibri" charset="0"/>
                <a:ea typeface="ＭＳ Ｐゴシック" charset="0"/>
              </a:defRPr>
            </a:lvl3pPr>
            <a:lvl4pPr>
              <a:tabLst>
                <a:tab pos="736600" algn="l"/>
              </a:tabLst>
              <a:defRPr sz="2000">
                <a:solidFill>
                  <a:schemeClr val="tx1"/>
                </a:solidFill>
                <a:latin typeface="Calibri" charset="0"/>
                <a:ea typeface="ＭＳ Ｐゴシック" charset="0"/>
              </a:defRPr>
            </a:lvl4pPr>
            <a:lvl5pPr>
              <a:tabLst>
                <a:tab pos="736600" algn="l"/>
              </a:tabLst>
              <a:defRPr sz="2000">
                <a:solidFill>
                  <a:schemeClr val="tx1"/>
                </a:solidFill>
                <a:latin typeface="Calibri" charset="0"/>
                <a:ea typeface="ＭＳ Ｐゴシック" charset="0"/>
              </a:defRPr>
            </a:lvl5pPr>
            <a:lvl6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6pPr>
            <a:lvl7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7pPr>
            <a:lvl8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8pPr>
            <a:lvl9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9pPr>
          </a:lstStyle>
          <a:p>
            <a:pPr algn="r">
              <a:lnSpc>
                <a:spcPts val="2100"/>
              </a:lnSpc>
            </a:pPr>
            <a:r>
              <a:rPr lang="en-US" altLang="zh-CN" sz="1000" i="1" dirty="0">
                <a:solidFill>
                  <a:srgbClr val="000000"/>
                </a:solidFill>
                <a:latin typeface="+mn-lt"/>
              </a:rPr>
              <a:t>Figure: Robert </a:t>
            </a:r>
            <a:r>
              <a:rPr lang="en-US" altLang="zh-CN" sz="1000" i="1" dirty="0" err="1">
                <a:solidFill>
                  <a:srgbClr val="000000"/>
                </a:solidFill>
                <a:latin typeface="+mn-lt"/>
              </a:rPr>
              <a:t>Norheim</a:t>
            </a:r>
            <a:r>
              <a:rPr lang="en-US" altLang="zh-CN" sz="1000" i="1" dirty="0">
                <a:solidFill>
                  <a:srgbClr val="000000"/>
                </a:solidFill>
                <a:latin typeface="+mn-lt"/>
              </a:rPr>
              <a:t>, Climate Impacts </a:t>
            </a:r>
            <a:r>
              <a:rPr lang="en-US" altLang="zh-CN" sz="1000" i="1" dirty="0" smtClean="0">
                <a:solidFill>
                  <a:srgbClr val="000000"/>
                </a:solidFill>
                <a:latin typeface="+mn-lt"/>
              </a:rPr>
              <a:t>Group </a:t>
            </a:r>
            <a:endParaRPr lang="en-US" altLang="zh-CN" sz="1000" i="1" dirty="0">
              <a:solidFill>
                <a:srgbClr val="000000"/>
              </a:solidFill>
              <a:latin typeface="+mn-lt"/>
            </a:endParaRPr>
          </a:p>
        </p:txBody>
      </p:sp>
      <p:pic>
        <p:nvPicPr>
          <p:cNvPr id="8" name="Picture 4"/>
          <p:cNvPicPr>
            <a:picLocks noChangeAspect="1"/>
          </p:cNvPicPr>
          <p:nvPr/>
        </p:nvPicPr>
        <p:blipFill>
          <a:blip r:embed="rId3">
            <a:extLst>
              <a:ext uri="{28A0092B-C50C-407E-A947-70E740481C1C}">
                <a14:useLocalDpi xmlns:a14="http://schemas.microsoft.com/office/drawing/2010/main" val="0"/>
              </a:ext>
            </a:extLst>
          </a:blip>
          <a:srcRect l="806" t="888" r="980" b="996"/>
          <a:stretch>
            <a:fillRect/>
          </a:stretch>
        </p:blipFill>
        <p:spPr bwMode="auto">
          <a:xfrm>
            <a:off x="668771" y="1471904"/>
            <a:ext cx="3623201" cy="4662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Content Placeholder 2"/>
          <p:cNvSpPr txBox="1">
            <a:spLocks/>
          </p:cNvSpPr>
          <p:nvPr/>
        </p:nvSpPr>
        <p:spPr>
          <a:xfrm>
            <a:off x="4514216" y="1717315"/>
            <a:ext cx="4397556" cy="3235685"/>
          </a:xfrm>
          <a:prstGeom prst="rect">
            <a:avLst/>
          </a:prstGeom>
        </p:spPr>
        <p:txBody>
          <a:bodyPr vert="horz">
            <a:normAutofit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742950" indent="-742950" fontAlgn="auto">
              <a:spcAft>
                <a:spcPts val="0"/>
              </a:spcAft>
            </a:pPr>
            <a:r>
              <a:rPr lang="en-US" sz="2600" dirty="0" smtClean="0">
                <a:solidFill>
                  <a:schemeClr val="tx2"/>
                </a:solidFill>
              </a:rPr>
              <a:t>Seattle, Walla Walla, and Portland District Offices, USACE providing feedback</a:t>
            </a:r>
          </a:p>
          <a:p>
            <a:pPr marL="0" indent="0" fontAlgn="auto">
              <a:spcAft>
                <a:spcPts val="0"/>
              </a:spcAft>
              <a:buNone/>
            </a:pPr>
            <a:endParaRPr lang="en-US" sz="2600" dirty="0">
              <a:solidFill>
                <a:schemeClr val="tx2"/>
              </a:solidFill>
            </a:endParaRPr>
          </a:p>
          <a:p>
            <a:pPr marL="742950" indent="-742950" fontAlgn="auto">
              <a:spcAft>
                <a:spcPts val="0"/>
              </a:spcAft>
            </a:pPr>
            <a:r>
              <a:rPr lang="en-US" sz="2600" dirty="0" smtClean="0">
                <a:solidFill>
                  <a:schemeClr val="tx2"/>
                </a:solidFill>
              </a:rPr>
              <a:t>Pacific Northwest locations:  Libby and </a:t>
            </a:r>
            <a:r>
              <a:rPr lang="en-US" sz="2600" dirty="0" err="1" smtClean="0">
                <a:solidFill>
                  <a:schemeClr val="tx2"/>
                </a:solidFill>
              </a:rPr>
              <a:t>Dworshak</a:t>
            </a:r>
            <a:r>
              <a:rPr lang="en-US" sz="2600" dirty="0" smtClean="0">
                <a:solidFill>
                  <a:schemeClr val="tx2"/>
                </a:solidFill>
              </a:rPr>
              <a:t> </a:t>
            </a:r>
          </a:p>
          <a:p>
            <a:pPr marL="0" indent="0" fontAlgn="auto">
              <a:spcAft>
                <a:spcPts val="0"/>
              </a:spcAft>
              <a:buNone/>
            </a:pPr>
            <a:endParaRPr lang="en-US" sz="2600" dirty="0" smtClean="0">
              <a:solidFill>
                <a:schemeClr val="tx2"/>
              </a:solidFill>
            </a:endParaRPr>
          </a:p>
        </p:txBody>
      </p:sp>
      <p:sp>
        <p:nvSpPr>
          <p:cNvPr id="3" name="TextBox 2"/>
          <p:cNvSpPr txBox="1"/>
          <p:nvPr/>
        </p:nvSpPr>
        <p:spPr>
          <a:xfrm>
            <a:off x="3462579" y="2286000"/>
            <a:ext cx="829393" cy="369332"/>
          </a:xfrm>
          <a:prstGeom prst="rect">
            <a:avLst/>
          </a:prstGeom>
          <a:noFill/>
        </p:spPr>
        <p:txBody>
          <a:bodyPr wrap="square" rtlCol="0">
            <a:spAutoFit/>
          </a:bodyPr>
          <a:lstStyle/>
          <a:p>
            <a:r>
              <a:rPr lang="en-US" dirty="0" smtClean="0">
                <a:solidFill>
                  <a:srgbClr val="C00000"/>
                </a:solidFill>
              </a:rPr>
              <a:t>Libby</a:t>
            </a:r>
            <a:endParaRPr lang="en-US" dirty="0">
              <a:solidFill>
                <a:srgbClr val="C00000"/>
              </a:solidFill>
            </a:endParaRPr>
          </a:p>
        </p:txBody>
      </p:sp>
      <p:cxnSp>
        <p:nvCxnSpPr>
          <p:cNvPr id="11" name="Straight Arrow Connector 10"/>
          <p:cNvCxnSpPr/>
          <p:nvPr/>
        </p:nvCxnSpPr>
        <p:spPr>
          <a:xfrm flipH="1">
            <a:off x="2895602" y="2571750"/>
            <a:ext cx="609598" cy="329481"/>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05102" y="3546115"/>
            <a:ext cx="266698" cy="1756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78530" y="3681348"/>
            <a:ext cx="4005021" cy="369332"/>
          </a:xfrm>
          <a:prstGeom prst="rect">
            <a:avLst/>
          </a:prstGeom>
          <a:noFill/>
        </p:spPr>
        <p:txBody>
          <a:bodyPr wrap="square" rtlCol="0">
            <a:spAutoFit/>
          </a:bodyPr>
          <a:lstStyle/>
          <a:p>
            <a:r>
              <a:rPr lang="en-US" smtClean="0">
                <a:solidFill>
                  <a:srgbClr val="C00000"/>
                </a:solidFill>
              </a:rPr>
              <a:t>Dworshak</a:t>
            </a:r>
            <a:endParaRPr lang="en-US" dirty="0">
              <a:solidFill>
                <a:srgbClr val="C00000"/>
              </a:solidFill>
            </a:endParaRPr>
          </a:p>
        </p:txBody>
      </p:sp>
    </p:spTree>
    <p:extLst>
      <p:ext uri="{BB962C8B-B14F-4D97-AF65-F5344CB8AC3E}">
        <p14:creationId xmlns:p14="http://schemas.microsoft.com/office/powerpoint/2010/main" val="1556779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75" r="807"/>
          <a:stretch/>
        </p:blipFill>
        <p:spPr>
          <a:xfrm>
            <a:off x="282388" y="1205753"/>
            <a:ext cx="8431306" cy="3035300"/>
          </a:xfrm>
          <a:prstGeom prst="rect">
            <a:avLst/>
          </a:prstGeom>
        </p:spPr>
      </p:pic>
      <p:sp>
        <p:nvSpPr>
          <p:cNvPr id="2" name="Title 1"/>
          <p:cNvSpPr>
            <a:spLocks noGrp="1"/>
          </p:cNvSpPr>
          <p:nvPr>
            <p:ph type="title"/>
          </p:nvPr>
        </p:nvSpPr>
        <p:spPr/>
        <p:txBody>
          <a:bodyPr/>
          <a:lstStyle/>
          <a:p>
            <a:r>
              <a:rPr lang="en-US" dirty="0" smtClean="0"/>
              <a:t>Decisions at Libby Reservoir</a:t>
            </a:r>
            <a:endParaRPr lang="en-US" dirty="0"/>
          </a:p>
        </p:txBody>
      </p:sp>
      <p:sp>
        <p:nvSpPr>
          <p:cNvPr id="4" name="TextBox 3"/>
          <p:cNvSpPr txBox="1"/>
          <p:nvPr/>
        </p:nvSpPr>
        <p:spPr>
          <a:xfrm>
            <a:off x="317501" y="4572000"/>
            <a:ext cx="8826500" cy="1569660"/>
          </a:xfrm>
          <a:prstGeom prst="rect">
            <a:avLst/>
          </a:prstGeom>
          <a:noFill/>
        </p:spPr>
        <p:txBody>
          <a:bodyPr wrap="square" rtlCol="0">
            <a:spAutoFit/>
          </a:bodyPr>
          <a:lstStyle/>
          <a:p>
            <a:r>
              <a:rPr lang="en-US" sz="2400" dirty="0" smtClean="0">
                <a:latin typeface="+mn-lt"/>
              </a:rPr>
              <a:t>What water management decisions can be informed by the information storylines can provide? </a:t>
            </a:r>
          </a:p>
          <a:p>
            <a:endParaRPr lang="en-US" sz="2400" dirty="0">
              <a:latin typeface="+mn-lt"/>
            </a:endParaRPr>
          </a:p>
          <a:p>
            <a:endParaRPr lang="en-US" sz="2400" dirty="0">
              <a:latin typeface="+mn-lt"/>
            </a:endParaRPr>
          </a:p>
        </p:txBody>
      </p:sp>
      <p:sp>
        <p:nvSpPr>
          <p:cNvPr id="3" name="Rectangle 2"/>
          <p:cNvSpPr/>
          <p:nvPr/>
        </p:nvSpPr>
        <p:spPr>
          <a:xfrm>
            <a:off x="4876800" y="1856232"/>
            <a:ext cx="2971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90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52266</TotalTime>
  <Words>1879</Words>
  <Application>Microsoft Macintosh PowerPoint</Application>
  <PresentationFormat>On-screen Show (4:3)</PresentationFormat>
  <Paragraphs>286</Paragraphs>
  <Slides>26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Georgia</vt:lpstr>
      <vt:lpstr>ＭＳ Ｐゴシック</vt:lpstr>
      <vt:lpstr>Trebuchet MS</vt:lpstr>
      <vt:lpstr>Wingdings 2</vt:lpstr>
      <vt:lpstr>Arial</vt:lpstr>
      <vt:lpstr>1_Urban</vt:lpstr>
      <vt:lpstr>PowerPoint Presentation</vt:lpstr>
      <vt:lpstr>Bridging the gap between research and operations</vt:lpstr>
      <vt:lpstr>PowerPoint Presentation</vt:lpstr>
      <vt:lpstr>Quantitative hydrologic storylines concept</vt:lpstr>
      <vt:lpstr>Storylines demonstration project</vt:lpstr>
      <vt:lpstr>Storylines demonstration project</vt:lpstr>
      <vt:lpstr>Questions for demonstration project</vt:lpstr>
      <vt:lpstr>Demonstration of concept</vt:lpstr>
      <vt:lpstr>Decisions at Libby Reservoir</vt:lpstr>
      <vt:lpstr>Storage Reservation Diagrams</vt:lpstr>
      <vt:lpstr>Specific measures for Libby (proposed)</vt:lpstr>
      <vt:lpstr>Specific measures for Libby (proposed)</vt:lpstr>
      <vt:lpstr>Conversations with operators</vt:lpstr>
      <vt:lpstr>Specific measures for Libby (revised)</vt:lpstr>
      <vt:lpstr>PowerPoint Presentation</vt:lpstr>
      <vt:lpstr>Climate information dos and don’ts</vt:lpstr>
      <vt:lpstr>Recommendation example   Recognize that results from a single global climate model realization do not capture the full range of uncertainty</vt:lpstr>
      <vt:lpstr>Collecting feedback</vt:lpstr>
      <vt:lpstr>PowerPoint Presentation</vt:lpstr>
      <vt:lpstr>PowerPoint Presentation</vt:lpstr>
      <vt:lpstr>PowerPoint Presentation</vt:lpstr>
      <vt:lpstr>PowerPoint Presentation</vt:lpstr>
      <vt:lpstr>PowerPoint Presentation</vt:lpstr>
      <vt:lpstr>AGU’s growing community</vt:lpstr>
      <vt:lpstr>Summary</vt:lpstr>
      <vt:lpstr>Dos and don’ts</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Martyn Clark</dc:creator>
  <cp:lastModifiedBy>julie vano</cp:lastModifiedBy>
  <cp:revision>1702</cp:revision>
  <cp:lastPrinted>2014-08-25T17:36:34Z</cp:lastPrinted>
  <dcterms:created xsi:type="dcterms:W3CDTF">2005-12-13T01:02:29Z</dcterms:created>
  <dcterms:modified xsi:type="dcterms:W3CDTF">2017-01-20T19:55:59Z</dcterms:modified>
</cp:coreProperties>
</file>